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67" r:id="rId5"/>
    <p:sldId id="266" r:id="rId6"/>
    <p:sldId id="259" r:id="rId7"/>
    <p:sldId id="260" r:id="rId8"/>
    <p:sldId id="262" r:id="rId9"/>
    <p:sldId id="263" r:id="rId10"/>
    <p:sldId id="264" r:id="rId11"/>
    <p:sldId id="265" r:id="rId1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04" y="82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5CF37-9C24-4C37-A902-98DCF5A04145}" type="datetimeFigureOut">
              <a:rPr lang="el-GR" smtClean="0"/>
              <a:pPr/>
              <a:t>30/3/2016</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5268C5-DAB9-435A-B868-C72892D39A28}" type="slidenum">
              <a:rPr lang="el-GR" smtClean="0"/>
              <a:pPr/>
              <a:t>‹#›</a:t>
            </a:fld>
            <a:endParaRPr lang="el-GR"/>
          </a:p>
        </p:txBody>
      </p:sp>
    </p:spTree>
    <p:extLst>
      <p:ext uri="{BB962C8B-B14F-4D97-AF65-F5344CB8AC3E}">
        <p14:creationId xmlns:p14="http://schemas.microsoft.com/office/powerpoint/2010/main" xmlns="" val="95509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l-GR" smtClean="0"/>
              <a:t>19/3/2015</a:t>
            </a:r>
            <a:endParaRPr lang="el-G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l-G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6CD2FBD-096F-4A15-ABA6-9DA44FC1C8D9}"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l-GR" smtClean="0"/>
              <a:t>19/3/2015</a:t>
            </a:r>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46CD2FBD-096F-4A15-ABA6-9DA44FC1C8D9}"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l-GR" smtClean="0"/>
              <a:t>19/3/2015</a:t>
            </a:r>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46CD2FBD-096F-4A15-ABA6-9DA44FC1C8D9}"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l-GR" smtClean="0"/>
              <a:t>19/3/2015</a:t>
            </a:r>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46CD2FBD-096F-4A15-ABA6-9DA44FC1C8D9}" type="slidenum">
              <a:rPr lang="el-GR" smtClean="0"/>
              <a:pPr/>
              <a:t>‹#›</a:t>
            </a:fld>
            <a:endParaRPr lang="el-G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l-GR" smtClean="0"/>
              <a:t>19/3/2015</a:t>
            </a:r>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46CD2FBD-096F-4A15-ABA6-9DA44FC1C8D9}" type="slidenum">
              <a:rPr lang="el-GR" smtClean="0"/>
              <a:pPr/>
              <a:t>‹#›</a:t>
            </a:fld>
            <a:endParaRPr lang="el-G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l-GR" smtClean="0"/>
              <a:t>19/3/2015</a:t>
            </a:r>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46CD2FBD-096F-4A15-ABA6-9DA44FC1C8D9}" type="slidenum">
              <a:rPr lang="el-GR" smtClean="0"/>
              <a:pPr/>
              <a:t>‹#›</a:t>
            </a:fld>
            <a:endParaRPr lang="el-G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l-GR" smtClean="0"/>
              <a:t>19/3/2015</a:t>
            </a:r>
            <a:endParaRPr lang="el-GR"/>
          </a:p>
        </p:txBody>
      </p:sp>
      <p:sp>
        <p:nvSpPr>
          <p:cNvPr id="8" name="Footer Placeholder 7"/>
          <p:cNvSpPr>
            <a:spLocks noGrp="1"/>
          </p:cNvSpPr>
          <p:nvPr>
            <p:ph type="ftr" sz="quarter" idx="11"/>
          </p:nvPr>
        </p:nvSpPr>
        <p:spPr/>
        <p:txBody>
          <a:bodyPr/>
          <a:lstStyle>
            <a:extLst/>
          </a:lstStyle>
          <a:p>
            <a:endParaRPr lang="el-GR"/>
          </a:p>
        </p:txBody>
      </p:sp>
      <p:sp>
        <p:nvSpPr>
          <p:cNvPr id="9" name="Slide Number Placeholder 8"/>
          <p:cNvSpPr>
            <a:spLocks noGrp="1"/>
          </p:cNvSpPr>
          <p:nvPr>
            <p:ph type="sldNum" sz="quarter" idx="12"/>
          </p:nvPr>
        </p:nvSpPr>
        <p:spPr/>
        <p:txBody>
          <a:bodyPr/>
          <a:lstStyle>
            <a:extLst/>
          </a:lstStyle>
          <a:p>
            <a:fld id="{46CD2FBD-096F-4A15-ABA6-9DA44FC1C8D9}"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l-GR" smtClean="0"/>
              <a:t>19/3/2015</a:t>
            </a:r>
            <a:endParaRPr lang="el-GR"/>
          </a:p>
        </p:txBody>
      </p:sp>
      <p:sp>
        <p:nvSpPr>
          <p:cNvPr id="4" name="Footer Placeholder 3"/>
          <p:cNvSpPr>
            <a:spLocks noGrp="1"/>
          </p:cNvSpPr>
          <p:nvPr>
            <p:ph type="ftr" sz="quarter" idx="11"/>
          </p:nvPr>
        </p:nvSpPr>
        <p:spPr/>
        <p:txBody>
          <a:bodyPr/>
          <a:lstStyle>
            <a:extLst/>
          </a:lstStyle>
          <a:p>
            <a:endParaRPr lang="el-GR"/>
          </a:p>
        </p:txBody>
      </p:sp>
      <p:sp>
        <p:nvSpPr>
          <p:cNvPr id="5" name="Slide Number Placeholder 4"/>
          <p:cNvSpPr>
            <a:spLocks noGrp="1"/>
          </p:cNvSpPr>
          <p:nvPr>
            <p:ph type="sldNum" sz="quarter" idx="12"/>
          </p:nvPr>
        </p:nvSpPr>
        <p:spPr/>
        <p:txBody>
          <a:bodyPr/>
          <a:lstStyle>
            <a:extLst/>
          </a:lstStyle>
          <a:p>
            <a:fld id="{46CD2FBD-096F-4A15-ABA6-9DA44FC1C8D9}" type="slidenum">
              <a:rPr lang="el-GR" smtClean="0"/>
              <a:pPr/>
              <a:t>‹#›</a:t>
            </a:fld>
            <a:endParaRPr lang="el-G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l-GR" smtClean="0"/>
              <a:t>19/3/2015</a:t>
            </a:r>
            <a:endParaRPr lang="el-GR"/>
          </a:p>
        </p:txBody>
      </p:sp>
      <p:sp>
        <p:nvSpPr>
          <p:cNvPr id="3" name="Footer Placeholder 2"/>
          <p:cNvSpPr>
            <a:spLocks noGrp="1"/>
          </p:cNvSpPr>
          <p:nvPr>
            <p:ph type="ftr" sz="quarter" idx="11"/>
          </p:nvPr>
        </p:nvSpPr>
        <p:spPr/>
        <p:txBody>
          <a:bodyPr/>
          <a:lstStyle>
            <a:extLst/>
          </a:lstStyle>
          <a:p>
            <a:endParaRPr lang="el-GR"/>
          </a:p>
        </p:txBody>
      </p:sp>
      <p:sp>
        <p:nvSpPr>
          <p:cNvPr id="4" name="Slide Number Placeholder 3"/>
          <p:cNvSpPr>
            <a:spLocks noGrp="1"/>
          </p:cNvSpPr>
          <p:nvPr>
            <p:ph type="sldNum" sz="quarter" idx="12"/>
          </p:nvPr>
        </p:nvSpPr>
        <p:spPr/>
        <p:txBody>
          <a:bodyPr/>
          <a:lstStyle>
            <a:extLst/>
          </a:lstStyle>
          <a:p>
            <a:fld id="{46CD2FBD-096F-4A15-ABA6-9DA44FC1C8D9}"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l-GR" smtClean="0"/>
              <a:t>19/3/2015</a:t>
            </a:r>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46CD2FBD-096F-4A15-ABA6-9DA44FC1C8D9}"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l-GR" smtClean="0"/>
              <a:t>19/3/2015</a:t>
            </a:r>
            <a:endParaRPr lang="el-G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l-G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6CD2FBD-096F-4A15-ABA6-9DA44FC1C8D9}" type="slidenum">
              <a:rPr lang="el-GR" smtClean="0"/>
              <a:pPr/>
              <a:t>‹#›</a:t>
            </a:fld>
            <a:endParaRPr lang="el-G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l-GR" smtClean="0"/>
              <a:t>19/3/2015</a:t>
            </a:r>
            <a:endParaRPr lang="el-G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l-G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6CD2FBD-096F-4A15-ABA6-9DA44FC1C8D9}"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01824" y="1124744"/>
            <a:ext cx="7772400" cy="1199704"/>
          </a:xfrm>
        </p:spPr>
        <p:txBody>
          <a:bodyPr>
            <a:normAutofit fontScale="77500" lnSpcReduction="20000"/>
          </a:bodyPr>
          <a:lstStyle/>
          <a:p>
            <a:r>
              <a:rPr lang="el-GR" dirty="0">
                <a:latin typeface="Calibri" panose="020F0502020204030204" pitchFamily="34" charset="0"/>
              </a:rPr>
              <a:t>Ε</a:t>
            </a:r>
            <a:r>
              <a:rPr lang="el-GR" dirty="0" smtClean="0">
                <a:latin typeface="Calibri" panose="020F0502020204030204" pitchFamily="34" charset="0"/>
              </a:rPr>
              <a:t>ΡΓΟ</a:t>
            </a:r>
            <a:r>
              <a:rPr lang="el-GR" dirty="0">
                <a:latin typeface="Calibri" panose="020F0502020204030204" pitchFamily="34" charset="0"/>
              </a:rPr>
              <a:t>: «ΚΩΔΙΚΟΠΟΙΗΣΗ ΤΗΣ ΝΟΜΟΘΕΣΙΑΣ ΕΠΙΛΕΓΜΕΝΩΝ </a:t>
            </a:r>
            <a:endParaRPr lang="el-GR" dirty="0" smtClean="0">
              <a:latin typeface="Calibri" panose="020F0502020204030204" pitchFamily="34" charset="0"/>
            </a:endParaRPr>
          </a:p>
          <a:p>
            <a:r>
              <a:rPr lang="el-GR" dirty="0" smtClean="0">
                <a:latin typeface="Calibri" panose="020F0502020204030204" pitchFamily="34" charset="0"/>
              </a:rPr>
              <a:t>ΦΟΡΕΩΝ </a:t>
            </a:r>
            <a:r>
              <a:rPr lang="el-GR" dirty="0">
                <a:latin typeface="Calibri" panose="020F0502020204030204" pitchFamily="34" charset="0"/>
              </a:rPr>
              <a:t>ΚΟΙΝΩΝΙΚΗΣ ΑΣΦΑΛΙΣΗΣ ΑΡΜΟΔΙΟΤΗΤΑΣ</a:t>
            </a:r>
          </a:p>
          <a:p>
            <a:r>
              <a:rPr lang="el-GR" dirty="0">
                <a:latin typeface="Calibri" panose="020F0502020204030204" pitchFamily="34" charset="0"/>
              </a:rPr>
              <a:t>                      ΓΕΝΙΚΗΣ ΓΡΑΜΜΑΤΕΙΑΣ ΚΟΙΝΩΝΙΚΩΝ ΑΣΦΑΛΙΣΕΩΝ» </a:t>
            </a:r>
          </a:p>
          <a:p>
            <a:endParaRPr lang="el-GR" dirty="0">
              <a:latin typeface="Calibri" panose="020F0502020204030204" pitchFamily="34" charset="0"/>
            </a:endParaRPr>
          </a:p>
          <a:p>
            <a:endParaRPr lang="el-GR" dirty="0"/>
          </a:p>
        </p:txBody>
      </p:sp>
      <p:sp>
        <p:nvSpPr>
          <p:cNvPr id="9" name="Slide Number Placeholder 8"/>
          <p:cNvSpPr>
            <a:spLocks noGrp="1"/>
          </p:cNvSpPr>
          <p:nvPr>
            <p:ph type="sldNum" sz="quarter" idx="12"/>
          </p:nvPr>
        </p:nvSpPr>
        <p:spPr/>
        <p:txBody>
          <a:bodyPr/>
          <a:lstStyle/>
          <a:p>
            <a:fld id="{46CD2FBD-096F-4A15-ABA6-9DA44FC1C8D9}" type="slidenum">
              <a:rPr lang="el-GR" smtClean="0"/>
              <a:pPr/>
              <a:t>1</a:t>
            </a:fld>
            <a:endParaRPr lang="el-GR"/>
          </a:p>
        </p:txBody>
      </p:sp>
      <p:sp>
        <p:nvSpPr>
          <p:cNvPr id="11" name="Date Placeholder 10"/>
          <p:cNvSpPr>
            <a:spLocks noGrp="1"/>
          </p:cNvSpPr>
          <p:nvPr>
            <p:ph type="dt" sz="half" idx="10"/>
          </p:nvPr>
        </p:nvSpPr>
        <p:spPr/>
        <p:txBody>
          <a:bodyPr/>
          <a:lstStyle/>
          <a:p>
            <a:pPr algn="ctr"/>
            <a:r>
              <a:rPr lang="en-US" dirty="0" smtClean="0"/>
              <a:t>04</a:t>
            </a:r>
            <a:r>
              <a:rPr lang="el-GR" dirty="0" smtClean="0"/>
              <a:t>/</a:t>
            </a:r>
            <a:r>
              <a:rPr lang="en-US" dirty="0" smtClean="0"/>
              <a:t>4</a:t>
            </a:r>
            <a:r>
              <a:rPr lang="el-GR" dirty="0" smtClean="0"/>
              <a:t>/201</a:t>
            </a:r>
            <a:r>
              <a:rPr lang="en-US" dirty="0" smtClean="0"/>
              <a:t>6</a:t>
            </a:r>
            <a:endParaRPr lang="el-GR" dirty="0"/>
          </a:p>
        </p:txBody>
      </p:sp>
      <p:pic>
        <p:nvPicPr>
          <p:cNvPr id="14" name="Εικόνα 1" descr="idikaLog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08104" y="2150334"/>
            <a:ext cx="2762150" cy="890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5"/>
          <p:cNvPicPr>
            <a:picLocks noChangeAspect="1" noChangeArrowheads="1"/>
          </p:cNvPicPr>
          <p:nvPr/>
        </p:nvPicPr>
        <p:blipFill>
          <a:blip r:embed="rId3" cstate="print">
            <a:extLst>
              <a:ext uri="{28A0092B-C50C-407E-A947-70E740481C1C}">
                <a14:useLocalDpi xmlns:a14="http://schemas.microsoft.com/office/drawing/2010/main" xmlns="" val="0"/>
              </a:ext>
            </a:extLst>
          </a:blip>
          <a:srcRect l="34248" t="38661" r="32919" b="40112"/>
          <a:stretch>
            <a:fillRect/>
          </a:stretch>
        </p:blipFill>
        <p:spPr bwMode="auto">
          <a:xfrm>
            <a:off x="23843" y="5418000"/>
            <a:ext cx="3960341" cy="1404000"/>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bg1"/>
                    </a:gs>
                  </a:gsLst>
                  <a:lin ang="2700000" scaled="1"/>
                </a:gradFill>
              </a14:hiddenFill>
            </a:ext>
            <a:ext uri="{91240B29-F687-4F45-9708-019B960494DF}">
              <a14:hiddenLine xmlns:a14="http://schemas.microsoft.com/office/drawing/2010/main" xmlns="" w="9525">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07556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l-GR" dirty="0" smtClean="0">
                <a:latin typeface="Calibri" panose="020F0502020204030204" pitchFamily="34" charset="0"/>
              </a:rPr>
              <a:t>Τα «αποτελέσματα» του έργου είναι δυνατόν να αξιοποιηθούν, προκειμένου :</a:t>
            </a:r>
            <a:endParaRPr lang="el-GR" i="1" dirty="0" smtClean="0">
              <a:latin typeface="Calibri" panose="020F0502020204030204" pitchFamily="34" charset="0"/>
            </a:endParaRPr>
          </a:p>
          <a:p>
            <a:pPr lvl="1" algn="just"/>
            <a:r>
              <a:rPr lang="el-GR" dirty="0" smtClean="0">
                <a:latin typeface="Calibri" panose="020F0502020204030204" pitchFamily="34" charset="0"/>
              </a:rPr>
              <a:t>να αποσαφηνιστούν οι υφιστάμενες ανάγκες του τομέα κοινωνικής ασφάλισης.</a:t>
            </a:r>
          </a:p>
          <a:p>
            <a:pPr lvl="1" algn="just"/>
            <a:r>
              <a:rPr lang="el-GR" dirty="0" smtClean="0">
                <a:latin typeface="Calibri" panose="020F0502020204030204" pitchFamily="34" charset="0"/>
              </a:rPr>
              <a:t>να αποτελέσουν τη βάση για διάλογο και συναίνεση των εμπλεκόμενων φορέων.</a:t>
            </a:r>
          </a:p>
          <a:p>
            <a:pPr lvl="1" algn="just"/>
            <a:r>
              <a:rPr lang="el-GR" dirty="0" smtClean="0">
                <a:latin typeface="Calibri" panose="020F0502020204030204" pitchFamily="34" charset="0"/>
              </a:rPr>
              <a:t>να συμβάλλουν στην ομαλή εξέλιξη του ασφαλιστικού συστήματος της χώρας σε </a:t>
            </a:r>
            <a:r>
              <a:rPr lang="el-GR" dirty="0" err="1" smtClean="0">
                <a:latin typeface="Calibri" panose="020F0502020204030204" pitchFamily="34" charset="0"/>
              </a:rPr>
              <a:t>οργανωσιακό</a:t>
            </a:r>
            <a:r>
              <a:rPr lang="el-GR" dirty="0" smtClean="0">
                <a:latin typeface="Calibri" panose="020F0502020204030204" pitchFamily="34" charset="0"/>
              </a:rPr>
              <a:t> επίπεδο.</a:t>
            </a:r>
          </a:p>
          <a:p>
            <a:pPr lvl="1" algn="just"/>
            <a:r>
              <a:rPr lang="el-GR" dirty="0">
                <a:latin typeface="Calibri" panose="020F0502020204030204" pitchFamily="34" charset="0"/>
              </a:rPr>
              <a:t>τ</a:t>
            </a:r>
            <a:r>
              <a:rPr lang="el-GR" dirty="0" smtClean="0">
                <a:latin typeface="Calibri" panose="020F0502020204030204" pitchFamily="34" charset="0"/>
              </a:rPr>
              <a:t>ο προτεινόμενο Σχέδιο Νόμου – Κώδικας Τομέα Κοινωνικής Ασφάλισης να αποτελέσει νόμο του Κράτους.</a:t>
            </a:r>
            <a:endParaRPr lang="el-GR" dirty="0">
              <a:latin typeface="Calibri" panose="020F0502020204030204" pitchFamily="34" charset="0"/>
            </a:endParaRPr>
          </a:p>
          <a:p>
            <a:pPr marL="109728" indent="0" algn="just">
              <a:buNone/>
            </a:pPr>
            <a:r>
              <a:rPr lang="el-GR" dirty="0" smtClean="0">
                <a:latin typeface="Calibri" panose="020F0502020204030204" pitchFamily="34" charset="0"/>
              </a:rPr>
              <a:t>    </a:t>
            </a:r>
            <a:endParaRPr lang="el-GR" dirty="0">
              <a:latin typeface="Calibri" panose="020F0502020204030204" pitchFamily="34" charset="0"/>
            </a:endParaRPr>
          </a:p>
        </p:txBody>
      </p:sp>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10</a:t>
            </a:fld>
            <a:endParaRPr lang="el-GR"/>
          </a:p>
        </p:txBody>
      </p:sp>
      <p:sp>
        <p:nvSpPr>
          <p:cNvPr id="5" name="Title 4"/>
          <p:cNvSpPr>
            <a:spLocks noGrp="1"/>
          </p:cNvSpPr>
          <p:nvPr>
            <p:ph type="title"/>
          </p:nvPr>
        </p:nvSpPr>
        <p:spPr/>
        <p:txBody>
          <a:bodyPr>
            <a:normAutofit/>
          </a:bodyPr>
          <a:lstStyle/>
          <a:p>
            <a:r>
              <a:rPr lang="el-GR" dirty="0" smtClean="0">
                <a:latin typeface="Calibri" panose="020F0502020204030204" pitchFamily="34" charset="0"/>
              </a:rPr>
              <a:t>Το μέλλον του Έργου</a:t>
            </a:r>
            <a:endParaRPr lang="el-GR" dirty="0">
              <a:latin typeface="Calibri" panose="020F0502020204030204" pitchFamily="34" charset="0"/>
            </a:endParaRPr>
          </a:p>
        </p:txBody>
      </p:sp>
    </p:spTree>
    <p:extLst>
      <p:ext uri="{BB962C8B-B14F-4D97-AF65-F5344CB8AC3E}">
        <p14:creationId xmlns:p14="http://schemas.microsoft.com/office/powerpoint/2010/main" xmlns="" val="3812487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59832" y="4581129"/>
            <a:ext cx="5626968" cy="576064"/>
          </a:xfrm>
        </p:spPr>
        <p:txBody>
          <a:bodyPr>
            <a:normAutofit/>
          </a:bodyPr>
          <a:lstStyle/>
          <a:p>
            <a:pPr marL="109728" indent="0">
              <a:buNone/>
            </a:pPr>
            <a:r>
              <a:rPr lang="el-GR" sz="2800" b="1" dirty="0">
                <a:solidFill>
                  <a:srgbClr val="464646"/>
                </a:solidFill>
                <a:effectLst>
                  <a:outerShdw blurRad="31750" dist="25400" dir="5400000" algn="tl" rotWithShape="0">
                    <a:srgbClr val="000000">
                      <a:alpha val="25000"/>
                    </a:srgbClr>
                  </a:outerShdw>
                </a:effectLst>
                <a:latin typeface="Calibri" panose="020F0502020204030204" pitchFamily="34" charset="0"/>
                <a:ea typeface="+mj-ea"/>
                <a:cs typeface="+mj-cs"/>
              </a:rPr>
              <a:t>Ευχαριστούμε για το χρόνο σας</a:t>
            </a:r>
            <a:endParaRPr lang="el-GR" dirty="0">
              <a:latin typeface="Calibri" panose="020F0502020204030204" pitchFamily="34" charset="0"/>
            </a:endParaRPr>
          </a:p>
        </p:txBody>
      </p:sp>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11</a:t>
            </a:fld>
            <a:endParaRPr lang="el-GR"/>
          </a:p>
        </p:txBody>
      </p:sp>
      <p:sp>
        <p:nvSpPr>
          <p:cNvPr id="5" name="Title 4"/>
          <p:cNvSpPr>
            <a:spLocks noGrp="1"/>
          </p:cNvSpPr>
          <p:nvPr>
            <p:ph type="title"/>
          </p:nvPr>
        </p:nvSpPr>
        <p:spPr>
          <a:xfrm>
            <a:off x="4788024" y="2109730"/>
            <a:ext cx="4104456" cy="1016893"/>
          </a:xfrm>
        </p:spPr>
        <p:txBody>
          <a:bodyPr>
            <a:normAutofit/>
          </a:bodyPr>
          <a:lstStyle/>
          <a:p>
            <a:endParaRPr lang="el-GR" sz="36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88024" y="2204864"/>
            <a:ext cx="3888432" cy="890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27527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l-GR" dirty="0" smtClean="0">
                <a:latin typeface="Calibri" panose="020F0502020204030204" pitchFamily="34" charset="0"/>
              </a:rPr>
              <a:t>Διάρκεια</a:t>
            </a:r>
            <a:r>
              <a:rPr lang="en-US" dirty="0" smtClean="0">
                <a:latin typeface="Calibri" panose="020F0502020204030204" pitchFamily="34" charset="0"/>
              </a:rPr>
              <a:t> </a:t>
            </a:r>
            <a:r>
              <a:rPr lang="el-GR" dirty="0" smtClean="0">
                <a:latin typeface="Calibri" panose="020F0502020204030204" pitchFamily="34" charset="0"/>
              </a:rPr>
              <a:t>Έργου: </a:t>
            </a:r>
            <a:endParaRPr lang="el-GR" dirty="0">
              <a:latin typeface="Calibri" panose="020F0502020204030204" pitchFamily="34" charset="0"/>
            </a:endParaRPr>
          </a:p>
          <a:p>
            <a:pPr lvl="1" algn="just"/>
            <a:r>
              <a:rPr lang="el-GR" dirty="0">
                <a:latin typeface="Calibri" panose="020F0502020204030204" pitchFamily="34" charset="0"/>
              </a:rPr>
              <a:t>18 μήνες </a:t>
            </a:r>
            <a:r>
              <a:rPr lang="el-GR" dirty="0" smtClean="0">
                <a:latin typeface="Calibri" panose="020F0502020204030204" pitchFamily="34" charset="0"/>
              </a:rPr>
              <a:t>(από 14 Απριλίου 2014 έως </a:t>
            </a:r>
            <a:r>
              <a:rPr lang="el-GR" dirty="0">
                <a:latin typeface="Calibri" panose="020F0502020204030204" pitchFamily="34" charset="0"/>
              </a:rPr>
              <a:t>14 Οκτωβρίου 2015</a:t>
            </a:r>
            <a:r>
              <a:rPr lang="el-GR" dirty="0" smtClean="0">
                <a:latin typeface="Calibri" panose="020F0502020204030204" pitchFamily="34" charset="0"/>
              </a:rPr>
              <a:t>)</a:t>
            </a:r>
            <a:r>
              <a:rPr lang="en-US" dirty="0" smtClean="0">
                <a:latin typeface="Calibri" panose="020F0502020204030204" pitchFamily="34" charset="0"/>
              </a:rPr>
              <a:t>.</a:t>
            </a:r>
            <a:endParaRPr lang="el-GR" dirty="0">
              <a:latin typeface="Calibri" panose="020F0502020204030204" pitchFamily="34" charset="0"/>
            </a:endParaRPr>
          </a:p>
          <a:p>
            <a:pPr algn="just"/>
            <a:r>
              <a:rPr lang="el-GR" dirty="0">
                <a:latin typeface="Calibri" panose="020F0502020204030204" pitchFamily="34" charset="0"/>
              </a:rPr>
              <a:t>Δικαιούχος</a:t>
            </a:r>
          </a:p>
          <a:p>
            <a:pPr lvl="1" algn="just"/>
            <a:r>
              <a:rPr lang="el-GR" dirty="0">
                <a:latin typeface="Calibri" panose="020F0502020204030204" pitchFamily="34" charset="0"/>
              </a:rPr>
              <a:t>ΗΔΙΚΑ Α.Ε. </a:t>
            </a:r>
          </a:p>
          <a:p>
            <a:pPr algn="just"/>
            <a:r>
              <a:rPr lang="el-GR" dirty="0">
                <a:latin typeface="Calibri" panose="020F0502020204030204" pitchFamily="34" charset="0"/>
              </a:rPr>
              <a:t>Φορέας Πρότασης – Λειτουργίας: </a:t>
            </a:r>
          </a:p>
          <a:p>
            <a:pPr lvl="1" algn="just"/>
            <a:r>
              <a:rPr lang="el-GR" dirty="0">
                <a:latin typeface="Calibri" panose="020F0502020204030204" pitchFamily="34" charset="0"/>
              </a:rPr>
              <a:t>ΓΓΚΑ </a:t>
            </a:r>
          </a:p>
          <a:p>
            <a:pPr algn="just"/>
            <a:r>
              <a:rPr lang="el-GR" dirty="0" smtClean="0">
                <a:latin typeface="Calibri" panose="020F0502020204030204" pitchFamily="34" charset="0"/>
              </a:rPr>
              <a:t>Ανάδοχος:</a:t>
            </a:r>
          </a:p>
          <a:p>
            <a:pPr lvl="1" algn="just"/>
            <a:r>
              <a:rPr lang="el-GR" dirty="0" smtClean="0">
                <a:latin typeface="Calibri" panose="020F0502020204030204" pitchFamily="34" charset="0"/>
              </a:rPr>
              <a:t>ΔΙΑΔΙΚΑΣΙΑ ΣΥΜΒΟΥΛΟΙ ΕΠΙΧΕΙΡΗΣΕΩΝ Α.Ε</a:t>
            </a:r>
            <a:r>
              <a:rPr lang="el-GR" dirty="0">
                <a:latin typeface="Calibri" panose="020F0502020204030204" pitchFamily="34" charset="0"/>
              </a:rPr>
              <a:t>. - Κ. ΜΠΟΥΡΛΟΥ &amp; ΣΙΑ Ε.Ε.- ΙΝΣΤΙΤΟΥΤΟ ΑΣΦΑΛΙΣΤΙΚΩΝ ΜΕΛΕΤΩΝ</a:t>
            </a:r>
            <a:r>
              <a:rPr lang="el-GR" dirty="0" smtClean="0">
                <a:latin typeface="Calibri" panose="020F0502020204030204" pitchFamily="34" charset="0"/>
              </a:rPr>
              <a:t>.</a:t>
            </a:r>
          </a:p>
          <a:p>
            <a:pPr algn="just"/>
            <a:r>
              <a:rPr lang="el-GR" dirty="0" smtClean="0">
                <a:latin typeface="Calibri" panose="020F0502020204030204" pitchFamily="34" charset="0"/>
              </a:rPr>
              <a:t>Ανθρωπομήνες:</a:t>
            </a:r>
          </a:p>
          <a:p>
            <a:pPr lvl="1" algn="just"/>
            <a:r>
              <a:rPr lang="el-GR" dirty="0" smtClean="0">
                <a:latin typeface="Calibri" panose="020F0502020204030204" pitchFamily="34" charset="0"/>
              </a:rPr>
              <a:t>260,00</a:t>
            </a:r>
            <a:r>
              <a:rPr lang="en-US" dirty="0" smtClean="0">
                <a:latin typeface="Calibri" panose="020F0502020204030204" pitchFamily="34" charset="0"/>
              </a:rPr>
              <a:t>.</a:t>
            </a:r>
            <a:endParaRPr lang="el-GR" dirty="0">
              <a:latin typeface="Calibri" panose="020F0502020204030204" pitchFamily="34" charset="0"/>
            </a:endParaRPr>
          </a:p>
          <a:p>
            <a:pPr algn="just"/>
            <a:r>
              <a:rPr lang="el-GR" dirty="0" smtClean="0">
                <a:latin typeface="Calibri" panose="020F0502020204030204" pitchFamily="34" charset="0"/>
              </a:rPr>
              <a:t>Χρηματοδότηση</a:t>
            </a:r>
            <a:r>
              <a:rPr lang="el-GR" dirty="0">
                <a:latin typeface="Calibri" panose="020F0502020204030204" pitchFamily="34" charset="0"/>
              </a:rPr>
              <a:t>: </a:t>
            </a:r>
          </a:p>
          <a:p>
            <a:pPr lvl="1" algn="just"/>
            <a:r>
              <a:rPr lang="el-GR" dirty="0">
                <a:latin typeface="Calibri" panose="020F0502020204030204" pitchFamily="34" charset="0"/>
              </a:rPr>
              <a:t>Ε.Π. Διοικητική Μεταρρύθμιση 2007-2013 (ΕΚΤ) </a:t>
            </a:r>
            <a:r>
              <a:rPr lang="en-US" dirty="0" smtClean="0">
                <a:latin typeface="Calibri" panose="020F0502020204030204" pitchFamily="34" charset="0"/>
              </a:rPr>
              <a:t>– 100%.</a:t>
            </a:r>
            <a:endParaRPr lang="el-GR" dirty="0">
              <a:latin typeface="Calibri" panose="020F0502020204030204" pitchFamily="34" charset="0"/>
            </a:endParaRPr>
          </a:p>
          <a:p>
            <a:endParaRPr lang="el-GR" dirty="0"/>
          </a:p>
        </p:txBody>
      </p:sp>
      <p:sp>
        <p:nvSpPr>
          <p:cNvPr id="2" name="Title 1"/>
          <p:cNvSpPr>
            <a:spLocks noGrp="1"/>
          </p:cNvSpPr>
          <p:nvPr>
            <p:ph type="title"/>
          </p:nvPr>
        </p:nvSpPr>
        <p:spPr/>
        <p:txBody>
          <a:bodyPr>
            <a:normAutofit/>
          </a:bodyPr>
          <a:lstStyle/>
          <a:p>
            <a:pPr algn="just"/>
            <a:r>
              <a:rPr lang="el-GR" dirty="0" smtClean="0">
                <a:latin typeface="Calibri" panose="020F0502020204030204" pitchFamily="34" charset="0"/>
              </a:rPr>
              <a:t>Ταυτότητα Έργου</a:t>
            </a:r>
            <a:endParaRPr lang="el-GR" dirty="0">
              <a:latin typeface="Calibri" panose="020F0502020204030204" pitchFamily="34" charset="0"/>
            </a:endParaRPr>
          </a:p>
        </p:txBody>
      </p:sp>
      <p:sp>
        <p:nvSpPr>
          <p:cNvPr id="4" name="Slide Number Placeholder 3"/>
          <p:cNvSpPr>
            <a:spLocks noGrp="1"/>
          </p:cNvSpPr>
          <p:nvPr>
            <p:ph type="sldNum" sz="quarter" idx="12"/>
          </p:nvPr>
        </p:nvSpPr>
        <p:spPr/>
        <p:txBody>
          <a:bodyPr/>
          <a:lstStyle/>
          <a:p>
            <a:fld id="{46CD2FBD-096F-4A15-ABA6-9DA44FC1C8D9}" type="slidenum">
              <a:rPr lang="el-GR" smtClean="0"/>
              <a:pPr/>
              <a:t>2</a:t>
            </a:fld>
            <a:endParaRPr lang="el-GR"/>
          </a:p>
        </p:txBody>
      </p:sp>
      <p:sp>
        <p:nvSpPr>
          <p:cNvPr id="6" name="Date Placeholder 5"/>
          <p:cNvSpPr>
            <a:spLocks noGrp="1"/>
          </p:cNvSpPr>
          <p:nvPr>
            <p:ph type="dt" sz="half" idx="10"/>
          </p:nvPr>
        </p:nvSpPr>
        <p:spPr/>
        <p:txBody>
          <a:bodyPr/>
          <a:lstStyle/>
          <a:p>
            <a:r>
              <a:rPr lang="el-GR" dirty="0"/>
              <a:t>04/4/2016</a:t>
            </a:r>
          </a:p>
        </p:txBody>
      </p:sp>
    </p:spTree>
    <p:extLst>
      <p:ext uri="{BB962C8B-B14F-4D97-AF65-F5344CB8AC3E}">
        <p14:creationId xmlns:p14="http://schemas.microsoft.com/office/powerpoint/2010/main" xmlns="" val="1066588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755984"/>
          </a:xfrm>
        </p:spPr>
        <p:txBody>
          <a:bodyPr>
            <a:noAutofit/>
          </a:bodyPr>
          <a:lstStyle/>
          <a:p>
            <a:pPr algn="just"/>
            <a:r>
              <a:rPr lang="el-GR" sz="1800" dirty="0" smtClean="0">
                <a:latin typeface="Calibri" panose="020F0502020204030204" pitchFamily="34" charset="0"/>
              </a:rPr>
              <a:t>Αντικείμενο του έργου:</a:t>
            </a:r>
          </a:p>
          <a:p>
            <a:pPr lvl="1" algn="just">
              <a:buClr>
                <a:srgbClr val="2DA2BF"/>
              </a:buClr>
            </a:pPr>
            <a:r>
              <a:rPr lang="el-GR" sz="1800" dirty="0">
                <a:solidFill>
                  <a:prstClr val="black"/>
                </a:solidFill>
                <a:latin typeface="Calibri" panose="020F0502020204030204" pitchFamily="34" charset="0"/>
              </a:rPr>
              <a:t>Ο εκσυγχρονισμός του τομέα της κοινωνικής ασφάλισης βάσει της εφαρμογής των προβλεπομένων στο Ν. 3845/2010</a:t>
            </a:r>
            <a:r>
              <a:rPr lang="el-GR" sz="1800" dirty="0" smtClean="0">
                <a:solidFill>
                  <a:prstClr val="black"/>
                </a:solidFill>
                <a:latin typeface="Calibri" panose="020F0502020204030204" pitchFamily="34" charset="0"/>
              </a:rPr>
              <a:t>.</a:t>
            </a:r>
          </a:p>
          <a:p>
            <a:pPr lvl="1" algn="just">
              <a:buClr>
                <a:srgbClr val="2DA2BF"/>
              </a:buClr>
            </a:pPr>
            <a:r>
              <a:rPr lang="el-GR" sz="1800" dirty="0" smtClean="0">
                <a:solidFill>
                  <a:prstClr val="black"/>
                </a:solidFill>
                <a:latin typeface="Calibri" panose="020F0502020204030204" pitchFamily="34" charset="0"/>
              </a:rPr>
              <a:t>Η διαμόρφωση του νέου Κώδικα Κοινωνικής Ασφάλισης.</a:t>
            </a:r>
          </a:p>
          <a:p>
            <a:pPr lvl="1" algn="just">
              <a:buClr>
                <a:srgbClr val="2DA2BF"/>
              </a:buClr>
            </a:pPr>
            <a:endParaRPr lang="el-GR" sz="1800" dirty="0" smtClean="0">
              <a:latin typeface="Calibri" panose="020F0502020204030204" pitchFamily="34" charset="0"/>
            </a:endParaRPr>
          </a:p>
          <a:p>
            <a:pPr algn="just"/>
            <a:r>
              <a:rPr lang="el-GR" sz="1800" dirty="0" smtClean="0">
                <a:latin typeface="Calibri" panose="020F0502020204030204" pitchFamily="34" charset="0"/>
              </a:rPr>
              <a:t>Ενέργειες που υλοποιήθηκαν: </a:t>
            </a:r>
          </a:p>
          <a:p>
            <a:pPr lvl="1" algn="just"/>
            <a:r>
              <a:rPr lang="el-GR" sz="1800" dirty="0" smtClean="0">
                <a:latin typeface="Calibri" panose="020F0502020204030204" pitchFamily="34" charset="0"/>
              </a:rPr>
              <a:t>Η συγκέντρωση και συστηματική ταξινόμηση της νομοθετικής ύλης ανά τομέα των επιλεγμένων ΦΚΑ.</a:t>
            </a:r>
          </a:p>
          <a:p>
            <a:pPr lvl="1" algn="just"/>
            <a:r>
              <a:rPr lang="el-GR" sz="1800" dirty="0" smtClean="0">
                <a:latin typeface="Calibri" panose="020F0502020204030204" pitchFamily="34" charset="0"/>
              </a:rPr>
              <a:t>Η ποιοτική αξιολόγηση του υφιστάμενου ρυθμιστικού πλαισίου των ΦΚΑ και η κατάθεση προτάσεων ανάπλασης και κωδικοποίησης αυτού.</a:t>
            </a:r>
          </a:p>
          <a:p>
            <a:pPr lvl="1" algn="just"/>
            <a:r>
              <a:rPr lang="el-GR" sz="1800" dirty="0" smtClean="0">
                <a:latin typeface="Calibri" panose="020F0502020204030204" pitchFamily="34" charset="0"/>
              </a:rPr>
              <a:t>Η εκπόνηση προσχέδιου Κώδικα Κοινωνικής Ασφάλισης. </a:t>
            </a:r>
            <a:endParaRPr lang="en-US" sz="1800" dirty="0" smtClean="0">
              <a:latin typeface="Calibri" panose="020F0502020204030204" pitchFamily="34" charset="0"/>
            </a:endParaRPr>
          </a:p>
          <a:p>
            <a:pPr lvl="1" algn="just"/>
            <a:r>
              <a:rPr lang="el-GR" sz="1800" dirty="0" smtClean="0">
                <a:latin typeface="Calibri" panose="020F0502020204030204" pitchFamily="34" charset="0"/>
              </a:rPr>
              <a:t>Η </a:t>
            </a:r>
            <a:r>
              <a:rPr lang="el-GR" sz="1800" dirty="0">
                <a:latin typeface="Calibri" panose="020F0502020204030204" pitchFamily="34" charset="0"/>
              </a:rPr>
              <a:t>εκτίμηση των επιπτώσεων </a:t>
            </a:r>
            <a:r>
              <a:rPr lang="el-GR" sz="1800" dirty="0" smtClean="0">
                <a:latin typeface="Calibri" panose="020F0502020204030204" pitchFamily="34" charset="0"/>
              </a:rPr>
              <a:t>του νέου Κώδικα Κοινωνικής Ασφάλισης. </a:t>
            </a:r>
          </a:p>
          <a:p>
            <a:pPr marL="393192" lvl="1" indent="0" algn="just">
              <a:buNone/>
            </a:pPr>
            <a:endParaRPr lang="el-GR" sz="1400" dirty="0" smtClean="0">
              <a:latin typeface="Calibri" panose="020F0502020204030204" pitchFamily="34" charset="0"/>
            </a:endParaRPr>
          </a:p>
        </p:txBody>
      </p:sp>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3</a:t>
            </a:fld>
            <a:endParaRPr lang="el-GR"/>
          </a:p>
        </p:txBody>
      </p:sp>
      <p:sp>
        <p:nvSpPr>
          <p:cNvPr id="5" name="Title 4"/>
          <p:cNvSpPr>
            <a:spLocks noGrp="1"/>
          </p:cNvSpPr>
          <p:nvPr>
            <p:ph type="title"/>
          </p:nvPr>
        </p:nvSpPr>
        <p:spPr/>
        <p:txBody>
          <a:bodyPr/>
          <a:lstStyle/>
          <a:p>
            <a:pPr algn="just"/>
            <a:r>
              <a:rPr lang="el-GR" dirty="0" smtClean="0">
                <a:latin typeface="Calibri" panose="020F0502020204030204" pitchFamily="34" charset="0"/>
              </a:rPr>
              <a:t>Βασικά Στοιχεία του Έργου</a:t>
            </a:r>
            <a:endParaRPr lang="el-GR" dirty="0">
              <a:latin typeface="Calibri" panose="020F0502020204030204" pitchFamily="34" charset="0"/>
            </a:endParaRPr>
          </a:p>
        </p:txBody>
      </p:sp>
    </p:spTree>
    <p:extLst>
      <p:ext uri="{BB962C8B-B14F-4D97-AF65-F5344CB8AC3E}">
        <p14:creationId xmlns:p14="http://schemas.microsoft.com/office/powerpoint/2010/main" xmlns="" val="1906574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lgn="just">
              <a:buClr>
                <a:srgbClr val="2DA2BF"/>
              </a:buClr>
            </a:pPr>
            <a:r>
              <a:rPr lang="el-GR" sz="1800" dirty="0">
                <a:solidFill>
                  <a:prstClr val="black"/>
                </a:solidFill>
                <a:latin typeface="Calibri" panose="020F0502020204030204" pitchFamily="34" charset="0"/>
              </a:rPr>
              <a:t>Συλλεχθείσα νομοθετική ύλη: </a:t>
            </a:r>
          </a:p>
          <a:p>
            <a:pPr lvl="1" algn="just">
              <a:buClr>
                <a:srgbClr val="2DA2BF"/>
              </a:buClr>
            </a:pPr>
            <a:r>
              <a:rPr lang="el-GR" sz="1800" dirty="0">
                <a:solidFill>
                  <a:prstClr val="black"/>
                </a:solidFill>
                <a:latin typeface="Calibri" panose="020F0502020204030204" pitchFamily="34" charset="0"/>
              </a:rPr>
              <a:t>5.436 νόμοι, </a:t>
            </a:r>
            <a:r>
              <a:rPr lang="el-GR" sz="1800" dirty="0" smtClean="0">
                <a:solidFill>
                  <a:prstClr val="black"/>
                </a:solidFill>
                <a:latin typeface="Calibri" panose="020F0502020204030204" pitchFamily="34" charset="0"/>
              </a:rPr>
              <a:t>υπουργικές αποφάσεις, ερμηνευτικές εγκύκλιοι κ.α.</a:t>
            </a:r>
            <a:endParaRPr lang="el-GR" sz="1800" dirty="0">
              <a:solidFill>
                <a:prstClr val="black"/>
              </a:solidFill>
              <a:latin typeface="Calibri" panose="020F0502020204030204" pitchFamily="34" charset="0"/>
            </a:endParaRPr>
          </a:p>
          <a:p>
            <a:pPr lvl="1" algn="just">
              <a:buClr>
                <a:srgbClr val="2DA2BF"/>
              </a:buClr>
            </a:pPr>
            <a:r>
              <a:rPr lang="el-GR" sz="1800" dirty="0">
                <a:solidFill>
                  <a:prstClr val="black"/>
                </a:solidFill>
                <a:latin typeface="Calibri" panose="020F0502020204030204" pitchFamily="34" charset="0"/>
              </a:rPr>
              <a:t>2.800 δικαστικές </a:t>
            </a:r>
            <a:r>
              <a:rPr lang="el-GR" sz="1800" dirty="0" smtClean="0">
                <a:solidFill>
                  <a:prstClr val="black"/>
                </a:solidFill>
                <a:latin typeface="Calibri" panose="020F0502020204030204" pitchFamily="34" charset="0"/>
              </a:rPr>
              <a:t>αποφάσεις. </a:t>
            </a:r>
            <a:endParaRPr lang="el-GR" sz="1800" dirty="0">
              <a:solidFill>
                <a:prstClr val="black"/>
              </a:solidFill>
              <a:latin typeface="Calibri" panose="020F0502020204030204" pitchFamily="34" charset="0"/>
            </a:endParaRPr>
          </a:p>
          <a:p>
            <a:pPr lvl="1" algn="just">
              <a:buClr>
                <a:srgbClr val="2DA2BF"/>
              </a:buClr>
            </a:pPr>
            <a:r>
              <a:rPr lang="el-GR" sz="1800" dirty="0">
                <a:solidFill>
                  <a:prstClr val="black"/>
                </a:solidFill>
                <a:latin typeface="Calibri" panose="020F0502020204030204" pitchFamily="34" charset="0"/>
              </a:rPr>
              <a:t>26 διατάξεις κοινοτικού και διεθνούς </a:t>
            </a:r>
            <a:r>
              <a:rPr lang="el-GR" sz="1800" dirty="0" smtClean="0">
                <a:solidFill>
                  <a:prstClr val="black"/>
                </a:solidFill>
                <a:latin typeface="Calibri" panose="020F0502020204030204" pitchFamily="34" charset="0"/>
              </a:rPr>
              <a:t>δικαίου.</a:t>
            </a:r>
            <a:endParaRPr lang="el-GR" sz="1800" dirty="0">
              <a:solidFill>
                <a:prstClr val="black"/>
              </a:solidFill>
              <a:latin typeface="Calibri" panose="020F0502020204030204" pitchFamily="34" charset="0"/>
            </a:endParaRPr>
          </a:p>
          <a:p>
            <a:pPr marL="393192" lvl="1" indent="0" algn="just">
              <a:buClr>
                <a:srgbClr val="2DA2BF"/>
              </a:buClr>
              <a:buNone/>
            </a:pPr>
            <a:endParaRPr lang="el-GR" sz="1800" dirty="0">
              <a:solidFill>
                <a:prstClr val="black"/>
              </a:solidFill>
              <a:latin typeface="Calibri" panose="020F0502020204030204" pitchFamily="34" charset="0"/>
            </a:endParaRPr>
          </a:p>
          <a:p>
            <a:pPr lvl="0" algn="just">
              <a:buClr>
                <a:srgbClr val="2DA2BF"/>
              </a:buClr>
            </a:pPr>
            <a:r>
              <a:rPr lang="el-GR" sz="1800" dirty="0">
                <a:solidFill>
                  <a:prstClr val="black"/>
                </a:solidFill>
                <a:latin typeface="Calibri" panose="020F0502020204030204" pitchFamily="34" charset="0"/>
              </a:rPr>
              <a:t>Η συλλεχθείσα νομοθετική ύλη συμπεριέλαβε: </a:t>
            </a:r>
          </a:p>
          <a:p>
            <a:pPr lvl="1" algn="just">
              <a:buClr>
                <a:srgbClr val="2DA2BF"/>
              </a:buClr>
            </a:pPr>
            <a:r>
              <a:rPr lang="el-GR" sz="1800" dirty="0">
                <a:solidFill>
                  <a:prstClr val="black"/>
                </a:solidFill>
                <a:latin typeface="Calibri" panose="020F0502020204030204" pitchFamily="34" charset="0"/>
              </a:rPr>
              <a:t>Καταστατικές </a:t>
            </a:r>
            <a:r>
              <a:rPr lang="el-GR" sz="1800" dirty="0" smtClean="0">
                <a:solidFill>
                  <a:prstClr val="black"/>
                </a:solidFill>
                <a:latin typeface="Calibri" panose="020F0502020204030204" pitchFamily="34" charset="0"/>
              </a:rPr>
              <a:t>διατάξεις.</a:t>
            </a:r>
            <a:endParaRPr lang="el-GR" sz="1800" dirty="0">
              <a:solidFill>
                <a:prstClr val="black"/>
              </a:solidFill>
              <a:latin typeface="Calibri" panose="020F0502020204030204" pitchFamily="34" charset="0"/>
            </a:endParaRPr>
          </a:p>
          <a:p>
            <a:pPr lvl="1" algn="just">
              <a:buClr>
                <a:srgbClr val="2DA2BF"/>
              </a:buClr>
            </a:pPr>
            <a:r>
              <a:rPr lang="el-GR" sz="1800" dirty="0" smtClean="0">
                <a:solidFill>
                  <a:prstClr val="black"/>
                </a:solidFill>
                <a:latin typeface="Calibri" panose="020F0502020204030204" pitchFamily="34" charset="0"/>
              </a:rPr>
              <a:t>Νόμους, Αναγκαστικούς Νόμους, Νομοθετικά Διατάγματα.</a:t>
            </a:r>
            <a:endParaRPr lang="el-GR" sz="1800" dirty="0">
              <a:solidFill>
                <a:prstClr val="black"/>
              </a:solidFill>
              <a:latin typeface="Calibri" panose="020F0502020204030204" pitchFamily="34" charset="0"/>
            </a:endParaRPr>
          </a:p>
          <a:p>
            <a:pPr lvl="1" algn="just">
              <a:buClr>
                <a:srgbClr val="2DA2BF"/>
              </a:buClr>
            </a:pPr>
            <a:r>
              <a:rPr lang="el-GR" sz="1800" dirty="0">
                <a:solidFill>
                  <a:prstClr val="black"/>
                </a:solidFill>
                <a:latin typeface="Calibri" panose="020F0502020204030204" pitchFamily="34" charset="0"/>
              </a:rPr>
              <a:t>Υπουργικές αποφάσεις, Κ.Υ.Α. </a:t>
            </a:r>
            <a:endParaRPr lang="el-GR" sz="1800" dirty="0" smtClean="0">
              <a:solidFill>
                <a:prstClr val="black"/>
              </a:solidFill>
              <a:latin typeface="Calibri" panose="020F0502020204030204" pitchFamily="34" charset="0"/>
            </a:endParaRPr>
          </a:p>
          <a:p>
            <a:pPr lvl="1" algn="just">
              <a:buClr>
                <a:srgbClr val="2DA2BF"/>
              </a:buClr>
            </a:pPr>
            <a:r>
              <a:rPr lang="el-GR" sz="1800" dirty="0" smtClean="0">
                <a:solidFill>
                  <a:prstClr val="black"/>
                </a:solidFill>
                <a:latin typeface="Calibri" panose="020F0502020204030204" pitchFamily="34" charset="0"/>
              </a:rPr>
              <a:t>Προεδρικά Διατάγματα.</a:t>
            </a:r>
          </a:p>
          <a:p>
            <a:pPr lvl="1" algn="just">
              <a:buClr>
                <a:srgbClr val="2DA2BF"/>
              </a:buClr>
            </a:pPr>
            <a:r>
              <a:rPr lang="el-GR" sz="1800" dirty="0" smtClean="0">
                <a:solidFill>
                  <a:prstClr val="black"/>
                </a:solidFill>
                <a:latin typeface="Calibri" panose="020F0502020204030204" pitchFamily="34" charset="0"/>
              </a:rPr>
              <a:t>Πράξεις Νομοθετικού Περιεχομένου. </a:t>
            </a:r>
            <a:endParaRPr lang="el-GR" sz="1800" dirty="0">
              <a:solidFill>
                <a:prstClr val="black"/>
              </a:solidFill>
              <a:latin typeface="Calibri" panose="020F0502020204030204" pitchFamily="34" charset="0"/>
            </a:endParaRPr>
          </a:p>
          <a:p>
            <a:pPr lvl="1" algn="just">
              <a:buClr>
                <a:srgbClr val="2DA2BF"/>
              </a:buClr>
            </a:pPr>
            <a:r>
              <a:rPr lang="el-GR" sz="1800" dirty="0">
                <a:solidFill>
                  <a:prstClr val="black"/>
                </a:solidFill>
                <a:latin typeface="Calibri" panose="020F0502020204030204" pitchFamily="34" charset="0"/>
              </a:rPr>
              <a:t>Αποφάσεις δικαστηρίων – </a:t>
            </a:r>
            <a:r>
              <a:rPr lang="el-GR" sz="1800" dirty="0" smtClean="0">
                <a:solidFill>
                  <a:prstClr val="black"/>
                </a:solidFill>
                <a:latin typeface="Calibri" panose="020F0502020204030204" pitchFamily="34" charset="0"/>
              </a:rPr>
              <a:t>νομολογία.</a:t>
            </a:r>
          </a:p>
          <a:p>
            <a:pPr lvl="1" algn="just">
              <a:buClr>
                <a:srgbClr val="2DA2BF"/>
              </a:buClr>
            </a:pPr>
            <a:r>
              <a:rPr lang="el-GR" sz="1800" dirty="0" smtClean="0">
                <a:solidFill>
                  <a:prstClr val="black"/>
                </a:solidFill>
                <a:latin typeface="Calibri" panose="020F0502020204030204" pitchFamily="34" charset="0"/>
              </a:rPr>
              <a:t>Κανονισμοί Ευρωπαϊκής Ένωσης.</a:t>
            </a:r>
          </a:p>
          <a:p>
            <a:pPr lvl="1" algn="just">
              <a:buClr>
                <a:srgbClr val="2DA2BF"/>
              </a:buClr>
            </a:pPr>
            <a:r>
              <a:rPr lang="el-GR" sz="1800" dirty="0">
                <a:solidFill>
                  <a:prstClr val="black"/>
                </a:solidFill>
                <a:latin typeface="Calibri" panose="020F0502020204030204" pitchFamily="34" charset="0"/>
              </a:rPr>
              <a:t>Εγκύκλιοι - Εφαρμογής Κανονισμών Ε.Ε</a:t>
            </a:r>
            <a:r>
              <a:rPr lang="el-GR" sz="1800" dirty="0" smtClean="0">
                <a:solidFill>
                  <a:prstClr val="black"/>
                </a:solidFill>
                <a:latin typeface="Calibri" panose="020F0502020204030204" pitchFamily="34" charset="0"/>
              </a:rPr>
              <a:t>.</a:t>
            </a:r>
          </a:p>
          <a:p>
            <a:pPr lvl="1" algn="just">
              <a:buClr>
                <a:srgbClr val="2DA2BF"/>
              </a:buClr>
            </a:pPr>
            <a:r>
              <a:rPr lang="el-GR" sz="1800" dirty="0">
                <a:solidFill>
                  <a:prstClr val="black"/>
                </a:solidFill>
                <a:latin typeface="Calibri" panose="020F0502020204030204" pitchFamily="34" charset="0"/>
              </a:rPr>
              <a:t>Διμερείς Συμφωνίες Κοινωνικής </a:t>
            </a:r>
            <a:r>
              <a:rPr lang="el-GR" sz="1800" dirty="0" smtClean="0">
                <a:solidFill>
                  <a:prstClr val="black"/>
                </a:solidFill>
                <a:latin typeface="Calibri" panose="020F0502020204030204" pitchFamily="34" charset="0"/>
              </a:rPr>
              <a:t>Ασφάλισης.</a:t>
            </a:r>
            <a:endParaRPr lang="el-GR" sz="1800" dirty="0">
              <a:solidFill>
                <a:prstClr val="black"/>
              </a:solidFill>
              <a:latin typeface="Calibri" panose="020F0502020204030204" pitchFamily="34" charset="0"/>
            </a:endParaRPr>
          </a:p>
        </p:txBody>
      </p:sp>
      <p:sp>
        <p:nvSpPr>
          <p:cNvPr id="3" name="Date Placeholder 2"/>
          <p:cNvSpPr>
            <a:spLocks noGrp="1"/>
          </p:cNvSpPr>
          <p:nvPr>
            <p:ph type="dt" sz="half" idx="10"/>
          </p:nvPr>
        </p:nvSpPr>
        <p:spPr/>
        <p:txBody>
          <a:bodyPr/>
          <a:lstStyle/>
          <a:p>
            <a:r>
              <a:rPr lang="el-GR" smtClean="0"/>
              <a:t>19/3/2015</a:t>
            </a:r>
            <a:endParaRPr lang="el-GR"/>
          </a:p>
        </p:txBody>
      </p:sp>
      <p:sp>
        <p:nvSpPr>
          <p:cNvPr id="4" name="Slide Number Placeholder 3"/>
          <p:cNvSpPr>
            <a:spLocks noGrp="1"/>
          </p:cNvSpPr>
          <p:nvPr>
            <p:ph type="sldNum" sz="quarter" idx="12"/>
          </p:nvPr>
        </p:nvSpPr>
        <p:spPr/>
        <p:txBody>
          <a:bodyPr/>
          <a:lstStyle/>
          <a:p>
            <a:fld id="{46CD2FBD-096F-4A15-ABA6-9DA44FC1C8D9}" type="slidenum">
              <a:rPr lang="el-GR" smtClean="0"/>
              <a:pPr/>
              <a:t>4</a:t>
            </a:fld>
            <a:endParaRPr lang="el-GR"/>
          </a:p>
        </p:txBody>
      </p:sp>
      <p:sp>
        <p:nvSpPr>
          <p:cNvPr id="5" name="Title 4"/>
          <p:cNvSpPr>
            <a:spLocks noGrp="1"/>
          </p:cNvSpPr>
          <p:nvPr>
            <p:ph type="title"/>
          </p:nvPr>
        </p:nvSpPr>
        <p:spPr/>
        <p:txBody>
          <a:bodyPr/>
          <a:lstStyle/>
          <a:p>
            <a:pPr algn="just"/>
            <a:r>
              <a:rPr lang="el-GR" dirty="0">
                <a:solidFill>
                  <a:srgbClr val="464646"/>
                </a:solidFill>
                <a:latin typeface="Calibri" panose="020F0502020204030204" pitchFamily="34" charset="0"/>
              </a:rPr>
              <a:t>Βασικά Στοιχεία του Έργου</a:t>
            </a:r>
            <a:endParaRPr lang="el-GR" dirty="0"/>
          </a:p>
        </p:txBody>
      </p:sp>
    </p:spTree>
    <p:extLst>
      <p:ext uri="{BB962C8B-B14F-4D97-AF65-F5344CB8AC3E}">
        <p14:creationId xmlns:p14="http://schemas.microsoft.com/office/powerpoint/2010/main" xmlns="" val="3484664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lgn="just">
              <a:buClr>
                <a:srgbClr val="2DA2BF"/>
              </a:buClr>
            </a:pPr>
            <a:r>
              <a:rPr lang="el-GR" sz="1600" dirty="0">
                <a:solidFill>
                  <a:prstClr val="black"/>
                </a:solidFill>
                <a:latin typeface="Calibri" panose="020F0502020204030204" pitchFamily="34" charset="0"/>
              </a:rPr>
              <a:t>Επιλεγμένοι ΦΚΑ:</a:t>
            </a:r>
          </a:p>
          <a:p>
            <a:pPr lvl="1" algn="just">
              <a:buClr>
                <a:srgbClr val="2DA2BF"/>
              </a:buClr>
            </a:pPr>
            <a:r>
              <a:rPr lang="el-GR" sz="1600" dirty="0">
                <a:solidFill>
                  <a:prstClr val="black"/>
                </a:solidFill>
                <a:latin typeface="Calibri" panose="020F0502020204030204" pitchFamily="34" charset="0"/>
              </a:rPr>
              <a:t>Οργανισμός Ασφάλισης Ελεύθερων Επαγγελματιών (ΟΑΕΕ).</a:t>
            </a:r>
          </a:p>
          <a:p>
            <a:pPr lvl="1" algn="just">
              <a:buClr>
                <a:srgbClr val="2DA2BF"/>
              </a:buClr>
            </a:pPr>
            <a:r>
              <a:rPr lang="el-GR" sz="1600" dirty="0">
                <a:solidFill>
                  <a:prstClr val="black"/>
                </a:solidFill>
                <a:latin typeface="Calibri" panose="020F0502020204030204" pitchFamily="34" charset="0"/>
              </a:rPr>
              <a:t>Ενιαίο Ταμείο Ανεξάρτητα Απασχολουμένων (ΕΤΑΑ). </a:t>
            </a:r>
          </a:p>
          <a:p>
            <a:pPr lvl="1" algn="just">
              <a:buClr>
                <a:srgbClr val="2DA2BF"/>
              </a:buClr>
            </a:pPr>
            <a:r>
              <a:rPr lang="el-GR" sz="1600" dirty="0">
                <a:solidFill>
                  <a:prstClr val="black"/>
                </a:solidFill>
                <a:latin typeface="Calibri" panose="020F0502020204030204" pitchFamily="34" charset="0"/>
              </a:rPr>
              <a:t>Ενιαίο Ταμείο Ασφάλισης Προσωπικού στα Μέσα Μαζικής Ενημέρωσης (ΕΤΑΠ – ΜΜΕ).</a:t>
            </a:r>
          </a:p>
          <a:p>
            <a:pPr lvl="1" algn="just">
              <a:buClr>
                <a:srgbClr val="2DA2BF"/>
              </a:buClr>
            </a:pPr>
            <a:r>
              <a:rPr lang="el-GR" sz="1600" dirty="0">
                <a:solidFill>
                  <a:prstClr val="black"/>
                </a:solidFill>
                <a:latin typeface="Calibri" panose="020F0502020204030204" pitchFamily="34" charset="0"/>
              </a:rPr>
              <a:t>Οργανισμός Γεωργικών Ασφαλίσεων (ΟΓΑ).</a:t>
            </a:r>
          </a:p>
          <a:p>
            <a:pPr lvl="1" algn="just">
              <a:buClr>
                <a:srgbClr val="2DA2BF"/>
              </a:buClr>
            </a:pPr>
            <a:r>
              <a:rPr lang="el-GR" sz="1600" dirty="0">
                <a:solidFill>
                  <a:prstClr val="black"/>
                </a:solidFill>
                <a:latin typeface="Calibri" panose="020F0502020204030204" pitchFamily="34" charset="0"/>
              </a:rPr>
              <a:t>Ενιαίο Ταμείο Επικουρικής Ασφάλισης Μισθωτών (ΕΤΕΑΜ).</a:t>
            </a:r>
          </a:p>
          <a:p>
            <a:pPr lvl="1" algn="just">
              <a:buClr>
                <a:srgbClr val="2DA2BF"/>
              </a:buClr>
            </a:pPr>
            <a:r>
              <a:rPr lang="el-GR" sz="1600" dirty="0">
                <a:solidFill>
                  <a:prstClr val="black"/>
                </a:solidFill>
                <a:latin typeface="Calibri" panose="020F0502020204030204" pitchFamily="34" charset="0"/>
              </a:rPr>
              <a:t>Ταμείο Επικουρικής Ασφάλισης Ιδιωτικού Τομέα (ΤΕΑΙΤ).</a:t>
            </a:r>
          </a:p>
          <a:p>
            <a:pPr lvl="1" algn="just">
              <a:buClr>
                <a:srgbClr val="2DA2BF"/>
              </a:buClr>
            </a:pPr>
            <a:r>
              <a:rPr lang="el-GR" sz="1600" dirty="0">
                <a:solidFill>
                  <a:prstClr val="black"/>
                </a:solidFill>
                <a:latin typeface="Calibri" panose="020F0502020204030204" pitchFamily="34" charset="0"/>
              </a:rPr>
              <a:t>Ταμείο  Ασφάλισης Υπαλλήλων Τραπεζών και Επιχειρήσεων Κοινής Ωφέλειας (ΤΑΥΤΕΚΩ).</a:t>
            </a:r>
          </a:p>
          <a:p>
            <a:pPr lvl="1" algn="just">
              <a:buClr>
                <a:srgbClr val="2DA2BF"/>
              </a:buClr>
            </a:pPr>
            <a:r>
              <a:rPr lang="el-GR" sz="1600" dirty="0">
                <a:solidFill>
                  <a:prstClr val="black"/>
                </a:solidFill>
                <a:latin typeface="Calibri" panose="020F0502020204030204" pitchFamily="34" charset="0"/>
              </a:rPr>
              <a:t>Ταμείο Επικουρικής Ασφάλισης Δημοσίων Υπαλλήλων (ΤΕΑΔΥ).</a:t>
            </a:r>
          </a:p>
          <a:p>
            <a:pPr lvl="1" algn="just">
              <a:buClr>
                <a:srgbClr val="2DA2BF"/>
              </a:buClr>
            </a:pPr>
            <a:r>
              <a:rPr lang="el-GR" sz="1600" dirty="0">
                <a:solidFill>
                  <a:prstClr val="black"/>
                </a:solidFill>
                <a:latin typeface="Calibri" panose="020F0502020204030204" pitchFamily="34" charset="0"/>
              </a:rPr>
              <a:t>Ταμείο Επικουρικής Ασφάλισης και Πρόνοιας Απασχολούμενων στα Σώματα Ασφαλείας (ΤΕΑΠΑΣΑ).</a:t>
            </a:r>
          </a:p>
          <a:p>
            <a:pPr lvl="1" algn="just">
              <a:buClr>
                <a:srgbClr val="2DA2BF"/>
              </a:buClr>
            </a:pPr>
            <a:r>
              <a:rPr lang="el-GR" sz="1600" dirty="0">
                <a:solidFill>
                  <a:prstClr val="black"/>
                </a:solidFill>
                <a:latin typeface="Calibri" panose="020F0502020204030204" pitchFamily="34" charset="0"/>
              </a:rPr>
              <a:t>Ταμείο Προνοίας Ιδιωτικού Τομέα (ΤΑΠΙΤ).</a:t>
            </a:r>
          </a:p>
          <a:p>
            <a:pPr lvl="1" algn="just">
              <a:buClr>
                <a:srgbClr val="2DA2BF"/>
              </a:buClr>
            </a:pPr>
            <a:r>
              <a:rPr lang="el-GR" sz="1600" dirty="0">
                <a:solidFill>
                  <a:prstClr val="black"/>
                </a:solidFill>
                <a:latin typeface="Calibri" panose="020F0502020204030204" pitchFamily="34" charset="0"/>
              </a:rPr>
              <a:t>Ταμείο Προνοίας Δημοσίων Υπαλλήλων (ΤΠΔΥ).</a:t>
            </a:r>
          </a:p>
          <a:p>
            <a:pPr lvl="1" algn="just">
              <a:buClr>
                <a:srgbClr val="2DA2BF"/>
              </a:buClr>
            </a:pPr>
            <a:r>
              <a:rPr lang="el-GR" sz="1600" dirty="0">
                <a:solidFill>
                  <a:prstClr val="black"/>
                </a:solidFill>
                <a:latin typeface="Calibri" panose="020F0502020204030204" pitchFamily="34" charset="0"/>
              </a:rPr>
              <a:t>Ενιαίο Ταμείο Ασφάλισης Τραπεζοϋπαλλήλων (ΕΤΑΤ).</a:t>
            </a:r>
          </a:p>
          <a:p>
            <a:pPr lvl="1" algn="just">
              <a:buClr>
                <a:srgbClr val="2DA2BF"/>
              </a:buClr>
            </a:pPr>
            <a:r>
              <a:rPr lang="el-GR" sz="1600" dirty="0">
                <a:solidFill>
                  <a:prstClr val="black"/>
                </a:solidFill>
                <a:latin typeface="Calibri" panose="020F0502020204030204" pitchFamily="34" charset="0"/>
              </a:rPr>
              <a:t>Ενιαίος Δημοσιογραφικός Οργανισμός Επικουρικής Ασφάλισης (ΕΔΟΕΑΠ).</a:t>
            </a:r>
          </a:p>
          <a:p>
            <a:pPr lvl="1" algn="just">
              <a:buClr>
                <a:srgbClr val="2DA2BF"/>
              </a:buClr>
            </a:pPr>
            <a:r>
              <a:rPr lang="el-GR" sz="1600" dirty="0">
                <a:solidFill>
                  <a:prstClr val="black"/>
                </a:solidFill>
                <a:latin typeface="Calibri" panose="020F0502020204030204" pitchFamily="34" charset="0"/>
              </a:rPr>
              <a:t>Ίδρυμα Κοινωνικών Ασφαλίσεων – Ενιαίο Ταμείο Ασφάλισης Μισθωτών (ΙΚΑ-ΕΤΑΜ</a:t>
            </a:r>
            <a:r>
              <a:rPr lang="el-GR" sz="1600" dirty="0" smtClean="0">
                <a:solidFill>
                  <a:prstClr val="black"/>
                </a:solidFill>
                <a:latin typeface="Calibri" panose="020F0502020204030204" pitchFamily="34" charset="0"/>
              </a:rPr>
              <a:t>)</a:t>
            </a:r>
            <a:endParaRPr lang="el-GR" sz="1600" dirty="0">
              <a:solidFill>
                <a:prstClr val="black"/>
              </a:solidFill>
              <a:latin typeface="Calibri" panose="020F0502020204030204" pitchFamily="34" charset="0"/>
            </a:endParaRPr>
          </a:p>
        </p:txBody>
      </p:sp>
      <p:sp>
        <p:nvSpPr>
          <p:cNvPr id="3" name="Date Placeholder 2"/>
          <p:cNvSpPr>
            <a:spLocks noGrp="1"/>
          </p:cNvSpPr>
          <p:nvPr>
            <p:ph type="dt" sz="half" idx="10"/>
          </p:nvPr>
        </p:nvSpPr>
        <p:spPr/>
        <p:txBody>
          <a:bodyPr/>
          <a:lstStyle/>
          <a:p>
            <a:r>
              <a:rPr lang="el-GR" smtClean="0"/>
              <a:t>19/3/2015</a:t>
            </a:r>
            <a:endParaRPr lang="el-GR"/>
          </a:p>
        </p:txBody>
      </p:sp>
      <p:sp>
        <p:nvSpPr>
          <p:cNvPr id="4" name="Slide Number Placeholder 3"/>
          <p:cNvSpPr>
            <a:spLocks noGrp="1"/>
          </p:cNvSpPr>
          <p:nvPr>
            <p:ph type="sldNum" sz="quarter" idx="12"/>
          </p:nvPr>
        </p:nvSpPr>
        <p:spPr/>
        <p:txBody>
          <a:bodyPr/>
          <a:lstStyle/>
          <a:p>
            <a:fld id="{46CD2FBD-096F-4A15-ABA6-9DA44FC1C8D9}" type="slidenum">
              <a:rPr lang="el-GR" smtClean="0"/>
              <a:pPr/>
              <a:t>5</a:t>
            </a:fld>
            <a:endParaRPr lang="el-GR"/>
          </a:p>
        </p:txBody>
      </p:sp>
      <p:sp>
        <p:nvSpPr>
          <p:cNvPr id="5" name="Title 4"/>
          <p:cNvSpPr>
            <a:spLocks noGrp="1"/>
          </p:cNvSpPr>
          <p:nvPr>
            <p:ph type="title"/>
          </p:nvPr>
        </p:nvSpPr>
        <p:spPr/>
        <p:txBody>
          <a:bodyPr/>
          <a:lstStyle/>
          <a:p>
            <a:pPr algn="just"/>
            <a:r>
              <a:rPr lang="el-GR" dirty="0" smtClean="0">
                <a:solidFill>
                  <a:srgbClr val="464646"/>
                </a:solidFill>
                <a:latin typeface="Calibri" panose="020F0502020204030204" pitchFamily="34" charset="0"/>
              </a:rPr>
              <a:t>Βασικά Στοιχεία του Έργου</a:t>
            </a:r>
            <a:endParaRPr lang="el-GR" dirty="0"/>
          </a:p>
        </p:txBody>
      </p:sp>
    </p:spTree>
    <p:extLst>
      <p:ext uri="{BB962C8B-B14F-4D97-AF65-F5344CB8AC3E}">
        <p14:creationId xmlns:p14="http://schemas.microsoft.com/office/powerpoint/2010/main" xmlns="" val="47907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just"/>
            <a:r>
              <a:rPr lang="el-GR" dirty="0">
                <a:latin typeface="Calibri" panose="020F0502020204030204" pitchFamily="34" charset="0"/>
              </a:rPr>
              <a:t>Φάση Οριζόντια: Διαχείριση </a:t>
            </a:r>
            <a:r>
              <a:rPr lang="el-GR" dirty="0" smtClean="0">
                <a:latin typeface="Calibri" panose="020F0502020204030204" pitchFamily="34" charset="0"/>
              </a:rPr>
              <a:t>Έργου: </a:t>
            </a:r>
            <a:endParaRPr lang="el-GR" dirty="0">
              <a:latin typeface="Calibri" panose="020F0502020204030204" pitchFamily="34" charset="0"/>
            </a:endParaRPr>
          </a:p>
          <a:p>
            <a:pPr lvl="1" algn="just"/>
            <a:r>
              <a:rPr lang="el-GR" dirty="0">
                <a:latin typeface="Calibri" panose="020F0502020204030204" pitchFamily="34" charset="0"/>
              </a:rPr>
              <a:t>ΠΕ 0: Σχεδιασμός και  Οργάνωση Κέντρου Διαχείρισης Έργου (ΚΔΕ) και εξειδίκευσης </a:t>
            </a:r>
            <a:r>
              <a:rPr lang="el-GR" dirty="0" smtClean="0">
                <a:latin typeface="Calibri" panose="020F0502020204030204" pitchFamily="34" charset="0"/>
              </a:rPr>
              <a:t>μεθοδολογίας. </a:t>
            </a:r>
            <a:endParaRPr lang="el-GR" dirty="0">
              <a:latin typeface="Calibri" panose="020F0502020204030204" pitchFamily="34" charset="0"/>
            </a:endParaRPr>
          </a:p>
          <a:p>
            <a:pPr algn="just"/>
            <a:r>
              <a:rPr lang="el-GR" dirty="0">
                <a:latin typeface="Calibri" panose="020F0502020204030204" pitchFamily="34" charset="0"/>
              </a:rPr>
              <a:t>Φάση Α: Καταγραφή της υφιστάμενης νομοθεσίας ανά τομέα των επιλεγμένων φορέων Κοινωνικής </a:t>
            </a:r>
            <a:r>
              <a:rPr lang="el-GR" dirty="0" smtClean="0">
                <a:latin typeface="Calibri" panose="020F0502020204030204" pitchFamily="34" charset="0"/>
              </a:rPr>
              <a:t>Ασφάλισης:</a:t>
            </a:r>
            <a:endParaRPr lang="el-GR" dirty="0">
              <a:latin typeface="Calibri" panose="020F0502020204030204" pitchFamily="34" charset="0"/>
            </a:endParaRPr>
          </a:p>
          <a:p>
            <a:pPr lvl="1" algn="just"/>
            <a:r>
              <a:rPr lang="el-GR" dirty="0">
                <a:latin typeface="Calibri" panose="020F0502020204030204" pitchFamily="34" charset="0"/>
              </a:rPr>
              <a:t>ΠΕ 1: Επικαιροποίηση της σχετικής εθνικής νομοθεσίας κανονιστικών πράξεων και λοιπών ρυθμιστικών κειμένων και συλλογή / καταγραφή της σχετικής </a:t>
            </a:r>
            <a:r>
              <a:rPr lang="el-GR" dirty="0" smtClean="0">
                <a:latin typeface="Calibri" panose="020F0502020204030204" pitchFamily="34" charset="0"/>
              </a:rPr>
              <a:t>νομολογίας.</a:t>
            </a:r>
            <a:endParaRPr lang="el-GR" dirty="0">
              <a:latin typeface="Calibri" panose="020F0502020204030204" pitchFamily="34" charset="0"/>
            </a:endParaRPr>
          </a:p>
          <a:p>
            <a:pPr lvl="1" algn="just"/>
            <a:r>
              <a:rPr lang="el-GR" dirty="0">
                <a:latin typeface="Calibri" panose="020F0502020204030204" pitchFamily="34" charset="0"/>
              </a:rPr>
              <a:t>ΠΕ 2: Συγκριτική ποιοτική </a:t>
            </a:r>
            <a:r>
              <a:rPr lang="el-GR" dirty="0" smtClean="0">
                <a:latin typeface="Calibri" panose="020F0502020204030204" pitchFamily="34" charset="0"/>
              </a:rPr>
              <a:t>αξιολόγηση </a:t>
            </a:r>
            <a:r>
              <a:rPr lang="el-GR" dirty="0">
                <a:latin typeface="Calibri" panose="020F0502020204030204" pitchFamily="34" charset="0"/>
              </a:rPr>
              <a:t>της υφιστάμενης νομοθεσίας και </a:t>
            </a:r>
            <a:r>
              <a:rPr lang="el-GR" dirty="0" smtClean="0">
                <a:latin typeface="Calibri" panose="020F0502020204030204" pitchFamily="34" charset="0"/>
              </a:rPr>
              <a:t>νομολογίας.</a:t>
            </a:r>
            <a:endParaRPr lang="el-GR" dirty="0">
              <a:latin typeface="Calibri" panose="020F0502020204030204" pitchFamily="34" charset="0"/>
            </a:endParaRPr>
          </a:p>
          <a:p>
            <a:pPr lvl="1" algn="just"/>
            <a:r>
              <a:rPr lang="el-GR" dirty="0">
                <a:latin typeface="Calibri" panose="020F0502020204030204" pitchFamily="34" charset="0"/>
              </a:rPr>
              <a:t>ΠΕ 3:  Επικαιροποίηση και πρόταση ανάπλασης της υφιστάμενης νομοθεσίας και νομολογίας των επιλεγμένων φορέων κοινωνικής </a:t>
            </a:r>
            <a:r>
              <a:rPr lang="el-GR" dirty="0" smtClean="0">
                <a:latin typeface="Calibri" panose="020F0502020204030204" pitchFamily="34" charset="0"/>
              </a:rPr>
              <a:t>ασφάλισης. </a:t>
            </a:r>
            <a:endParaRPr lang="el-GR" dirty="0">
              <a:latin typeface="Calibri" panose="020F0502020204030204" pitchFamily="34" charset="0"/>
            </a:endParaRPr>
          </a:p>
          <a:p>
            <a:pPr algn="just"/>
            <a:r>
              <a:rPr lang="el-GR" dirty="0">
                <a:latin typeface="Calibri" panose="020F0502020204030204" pitchFamily="34" charset="0"/>
              </a:rPr>
              <a:t>Φάση Β. Εκπόνηση προσχεδίου Νόμου Πλαισίου – Κώδικα Τομέα Κοινωνικής </a:t>
            </a:r>
            <a:r>
              <a:rPr lang="el-GR" dirty="0" smtClean="0">
                <a:latin typeface="Calibri" panose="020F0502020204030204" pitchFamily="34" charset="0"/>
              </a:rPr>
              <a:t>Ασφάλισης:</a:t>
            </a:r>
            <a:endParaRPr lang="el-GR" dirty="0">
              <a:latin typeface="Calibri" panose="020F0502020204030204" pitchFamily="34" charset="0"/>
            </a:endParaRPr>
          </a:p>
          <a:p>
            <a:pPr lvl="1" algn="just"/>
            <a:r>
              <a:rPr lang="el-GR" dirty="0">
                <a:latin typeface="Calibri" panose="020F0502020204030204" pitchFamily="34" charset="0"/>
              </a:rPr>
              <a:t>ΠΕ </a:t>
            </a:r>
            <a:r>
              <a:rPr lang="el-GR" dirty="0" smtClean="0">
                <a:latin typeface="Calibri" panose="020F0502020204030204" pitchFamily="34" charset="0"/>
              </a:rPr>
              <a:t>4: </a:t>
            </a:r>
            <a:r>
              <a:rPr lang="el-GR" dirty="0">
                <a:latin typeface="Calibri" panose="020F0502020204030204" pitchFamily="34" charset="0"/>
              </a:rPr>
              <a:t>Εκπόνηση Σχεδίου  Νόμου – κώδικα Τομέα Κοινωνικής </a:t>
            </a:r>
            <a:r>
              <a:rPr lang="el-GR" dirty="0" smtClean="0">
                <a:latin typeface="Calibri" panose="020F0502020204030204" pitchFamily="34" charset="0"/>
              </a:rPr>
              <a:t>Ασφάλισης.</a:t>
            </a:r>
            <a:endParaRPr lang="el-GR" dirty="0">
              <a:latin typeface="Calibri" panose="020F0502020204030204" pitchFamily="34" charset="0"/>
            </a:endParaRPr>
          </a:p>
          <a:p>
            <a:pPr lvl="1" algn="just"/>
            <a:r>
              <a:rPr lang="el-GR" dirty="0" smtClean="0">
                <a:latin typeface="Calibri" panose="020F0502020204030204" pitchFamily="34" charset="0"/>
              </a:rPr>
              <a:t>ΠΕ 5: </a:t>
            </a:r>
            <a:r>
              <a:rPr lang="el-GR" dirty="0">
                <a:latin typeface="Calibri" panose="020F0502020204030204" pitchFamily="34" charset="0"/>
              </a:rPr>
              <a:t>Αποτίμηση κανονιστικών επιπτώσεων σχεδίου Νόμου Κώδικα Κοινωνικής </a:t>
            </a:r>
            <a:r>
              <a:rPr lang="el-GR" dirty="0" smtClean="0">
                <a:latin typeface="Calibri" panose="020F0502020204030204" pitchFamily="34" charset="0"/>
              </a:rPr>
              <a:t>Ασφάλισης.</a:t>
            </a:r>
            <a:endParaRPr lang="el-GR" dirty="0">
              <a:latin typeface="Calibri" panose="020F0502020204030204" pitchFamily="34" charset="0"/>
            </a:endParaRPr>
          </a:p>
          <a:p>
            <a:endParaRPr lang="el-GR" dirty="0"/>
          </a:p>
        </p:txBody>
      </p:sp>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6</a:t>
            </a:fld>
            <a:endParaRPr lang="el-GR"/>
          </a:p>
        </p:txBody>
      </p:sp>
      <p:sp>
        <p:nvSpPr>
          <p:cNvPr id="5" name="Title 4"/>
          <p:cNvSpPr>
            <a:spLocks noGrp="1"/>
          </p:cNvSpPr>
          <p:nvPr>
            <p:ph type="title"/>
          </p:nvPr>
        </p:nvSpPr>
        <p:spPr/>
        <p:txBody>
          <a:bodyPr>
            <a:noAutofit/>
          </a:bodyPr>
          <a:lstStyle/>
          <a:p>
            <a:pPr algn="just"/>
            <a:r>
              <a:rPr lang="el-GR" dirty="0" smtClean="0">
                <a:latin typeface="Calibri" panose="020F0502020204030204" pitchFamily="34" charset="0"/>
              </a:rPr>
              <a:t>Φάσεις - Πακέτα Εργασίας Έργου</a:t>
            </a:r>
            <a:endParaRPr lang="el-GR" dirty="0">
              <a:latin typeface="Calibri" panose="020F0502020204030204" pitchFamily="34" charset="0"/>
            </a:endParaRPr>
          </a:p>
        </p:txBody>
      </p:sp>
    </p:spTree>
    <p:extLst>
      <p:ext uri="{BB962C8B-B14F-4D97-AF65-F5344CB8AC3E}">
        <p14:creationId xmlns:p14="http://schemas.microsoft.com/office/powerpoint/2010/main" xmlns="" val="2952968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7</a:t>
            </a:fld>
            <a:endParaRPr lang="el-GR"/>
          </a:p>
        </p:txBody>
      </p:sp>
      <p:sp>
        <p:nvSpPr>
          <p:cNvPr id="5" name="Title 4"/>
          <p:cNvSpPr>
            <a:spLocks noGrp="1"/>
          </p:cNvSpPr>
          <p:nvPr>
            <p:ph type="title"/>
          </p:nvPr>
        </p:nvSpPr>
        <p:spPr/>
        <p:txBody>
          <a:bodyPr>
            <a:normAutofit fontScale="90000"/>
          </a:bodyPr>
          <a:lstStyle/>
          <a:p>
            <a:r>
              <a:rPr lang="el-GR" dirty="0" smtClean="0"/>
              <a:t>Παραδοτέα ανά Φάση του Έργου</a:t>
            </a:r>
            <a:endParaRPr lang="el-GR"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xmlns="" val="3471392235"/>
              </p:ext>
            </p:extLst>
          </p:nvPr>
        </p:nvGraphicFramePr>
        <p:xfrm>
          <a:off x="457200" y="1484785"/>
          <a:ext cx="7931224" cy="4478121"/>
        </p:xfrm>
        <a:graphic>
          <a:graphicData uri="http://schemas.openxmlformats.org/drawingml/2006/table">
            <a:tbl>
              <a:tblPr firstRow="1" firstCol="1" bandRow="1"/>
              <a:tblGrid>
                <a:gridCol w="3965612"/>
                <a:gridCol w="3965612"/>
              </a:tblGrid>
              <a:tr h="193087">
                <a:tc>
                  <a:txBody>
                    <a:bodyPr/>
                    <a:lstStyle/>
                    <a:p>
                      <a:pPr algn="ctr">
                        <a:lnSpc>
                          <a:spcPts val="1700"/>
                        </a:lnSpc>
                        <a:spcAft>
                          <a:spcPts val="200"/>
                        </a:spcAft>
                      </a:pPr>
                      <a:r>
                        <a:rPr lang="en-US" sz="1400" b="1" dirty="0">
                          <a:solidFill>
                            <a:schemeClr val="bg1"/>
                          </a:solidFill>
                          <a:effectLst/>
                          <a:latin typeface="Calibri"/>
                          <a:ea typeface="Times New Roman"/>
                          <a:cs typeface="Cambria"/>
                        </a:rPr>
                        <a:t>ΠΑΚΕΤΟ ΕΡΓΑΣΙΑΣ</a:t>
                      </a:r>
                      <a:endParaRPr lang="el-GR" sz="14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algn="ctr">
                        <a:lnSpc>
                          <a:spcPts val="1700"/>
                        </a:lnSpc>
                        <a:spcAft>
                          <a:spcPts val="200"/>
                        </a:spcAft>
                      </a:pPr>
                      <a:r>
                        <a:rPr lang="en-US" sz="1400" b="1" dirty="0">
                          <a:solidFill>
                            <a:schemeClr val="bg1"/>
                          </a:solidFill>
                          <a:effectLst/>
                          <a:latin typeface="Calibri"/>
                          <a:ea typeface="Times New Roman"/>
                          <a:cs typeface="Cambria"/>
                        </a:rPr>
                        <a:t>ΠΑΡΑΔΟΤΕΟ</a:t>
                      </a:r>
                      <a:endParaRPr lang="el-GR" sz="14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r>
              <a:tr h="189818">
                <a:tc gridSpan="2">
                  <a:txBody>
                    <a:bodyPr/>
                    <a:lstStyle/>
                    <a:p>
                      <a:pPr algn="ctr">
                        <a:lnSpc>
                          <a:spcPts val="1700"/>
                        </a:lnSpc>
                        <a:spcAft>
                          <a:spcPts val="200"/>
                        </a:spcAft>
                      </a:pPr>
                      <a:r>
                        <a:rPr lang="en-US" sz="1200" b="1" dirty="0">
                          <a:effectLst/>
                          <a:latin typeface="Calibri"/>
                          <a:ea typeface="Times New Roman"/>
                          <a:cs typeface="Cambria"/>
                        </a:rPr>
                        <a:t>Φάση Οριζόντια: Διαχείριση Έργου</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l-GR"/>
                    </a:p>
                  </a:txBody>
                  <a:tcPr/>
                </a:tc>
              </a:tr>
              <a:tr h="180967">
                <a:tc rowSpan="5">
                  <a:txBody>
                    <a:bodyPr/>
                    <a:lstStyle/>
                    <a:p>
                      <a:pPr algn="just">
                        <a:lnSpc>
                          <a:spcPts val="1400"/>
                        </a:lnSpc>
                        <a:spcAft>
                          <a:spcPts val="600"/>
                        </a:spcAft>
                      </a:pPr>
                      <a:r>
                        <a:rPr lang="el-GR" sz="1200" b="1" dirty="0">
                          <a:solidFill>
                            <a:srgbClr val="FFFFFF"/>
                          </a:solidFill>
                          <a:effectLst/>
                          <a:latin typeface="Calibri"/>
                          <a:ea typeface="Times New Roman"/>
                          <a:cs typeface="Cambria"/>
                        </a:rPr>
                        <a:t>ΠΕ 0: Σχεδιασμός και  Οργάνωση Κέντρου Διαχείρισης Έργου (ΚΔΕ) και εξειδίκευσης μεθοδολογίας </a:t>
                      </a:r>
                      <a:endParaRPr lang="el-GR" sz="1200" dirty="0">
                        <a:effectLst/>
                        <a:latin typeface="Calibri"/>
                        <a:ea typeface="Calibri"/>
                        <a:cs typeface="Times New Roman"/>
                      </a:endParaRPr>
                    </a:p>
                    <a:p>
                      <a:pPr algn="just">
                        <a:lnSpc>
                          <a:spcPts val="1700"/>
                        </a:lnSpc>
                        <a:spcAft>
                          <a:spcPts val="200"/>
                        </a:spcAft>
                      </a:pPr>
                      <a:r>
                        <a:rPr lang="el-GR" sz="1200" b="1" dirty="0">
                          <a:solidFill>
                            <a:srgbClr val="FFFFFF"/>
                          </a:solidFill>
                          <a:effectLst/>
                          <a:latin typeface="Calibri"/>
                          <a:ea typeface="Times New Roman"/>
                          <a:cs typeface="Cambria"/>
                        </a:rPr>
                        <a:t> </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a:lnSpc>
                          <a:spcPts val="1600"/>
                        </a:lnSpc>
                        <a:spcAft>
                          <a:spcPts val="200"/>
                        </a:spcAft>
                      </a:pPr>
                      <a:r>
                        <a:rPr lang="el-GR" sz="1100" dirty="0">
                          <a:solidFill>
                            <a:srgbClr val="000000"/>
                          </a:solidFill>
                          <a:effectLst/>
                          <a:latin typeface="Calibri"/>
                          <a:ea typeface="Times New Roman"/>
                          <a:cs typeface="Cambria"/>
                        </a:rPr>
                        <a:t>Ππ.1 Κέντρο Διαχείρισης έργου (πρόσθετο παραδοτέο)</a:t>
                      </a:r>
                      <a:endParaRPr lang="el-GR"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910">
                <a:tc vMerge="1">
                  <a:txBody>
                    <a:bodyPr/>
                    <a:lstStyle/>
                    <a:p>
                      <a:endParaRPr lang="el-GR"/>
                    </a:p>
                  </a:txBody>
                  <a:tcPr/>
                </a:tc>
                <a:tc>
                  <a:txBody>
                    <a:bodyPr/>
                    <a:lstStyle/>
                    <a:p>
                      <a:pPr algn="l">
                        <a:lnSpc>
                          <a:spcPts val="1600"/>
                        </a:lnSpc>
                        <a:spcAft>
                          <a:spcPts val="200"/>
                        </a:spcAft>
                      </a:pPr>
                      <a:r>
                        <a:rPr lang="el-GR" sz="1200" dirty="0">
                          <a:solidFill>
                            <a:srgbClr val="000000"/>
                          </a:solidFill>
                          <a:effectLst/>
                          <a:latin typeface="Calibri"/>
                          <a:ea typeface="Times New Roman"/>
                          <a:cs typeface="Cambria"/>
                        </a:rPr>
                        <a:t>Ππ.2:Ηλεκτρονικό εργαλείο διαχείρισης περιεχομένου και επικοινωνίας εμπλεκομένων για το έργο (πρόσθετο παραδοτέο) </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61721">
                <a:tc vMerge="1">
                  <a:txBody>
                    <a:bodyPr/>
                    <a:lstStyle/>
                    <a:p>
                      <a:endParaRPr lang="el-GR"/>
                    </a:p>
                  </a:txBody>
                  <a:tcPr/>
                </a:tc>
                <a:tc>
                  <a:txBody>
                    <a:bodyPr/>
                    <a:lstStyle/>
                    <a:p>
                      <a:pPr algn="l">
                        <a:lnSpc>
                          <a:spcPts val="1600"/>
                        </a:lnSpc>
                        <a:spcAft>
                          <a:spcPts val="200"/>
                        </a:spcAft>
                      </a:pPr>
                      <a:r>
                        <a:rPr lang="el-GR" sz="1200" dirty="0">
                          <a:solidFill>
                            <a:srgbClr val="000000"/>
                          </a:solidFill>
                          <a:effectLst/>
                          <a:latin typeface="Calibri"/>
                          <a:ea typeface="Times New Roman"/>
                          <a:cs typeface="Cambria"/>
                        </a:rPr>
                        <a:t>Ππ3: Αναλυτικό Πρόγραμμα Ενεργειών </a:t>
                      </a:r>
                      <a:r>
                        <a:rPr lang="el-GR" sz="1200" dirty="0" smtClean="0">
                          <a:solidFill>
                            <a:srgbClr val="000000"/>
                          </a:solidFill>
                          <a:effectLst/>
                          <a:latin typeface="Calibri"/>
                          <a:ea typeface="Times New Roman"/>
                          <a:cs typeface="Cambria"/>
                        </a:rPr>
                        <a:t>(</a:t>
                      </a:r>
                      <a:r>
                        <a:rPr lang="el-GR" sz="1200" dirty="0">
                          <a:solidFill>
                            <a:srgbClr val="000000"/>
                          </a:solidFill>
                          <a:effectLst/>
                          <a:latin typeface="Calibri"/>
                          <a:ea typeface="Times New Roman"/>
                          <a:cs typeface="Cambria"/>
                        </a:rPr>
                        <a:t>πρόσθετο παραδοτέο)</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959">
                <a:tc vMerge="1">
                  <a:txBody>
                    <a:bodyPr/>
                    <a:lstStyle/>
                    <a:p>
                      <a:endParaRPr lang="el-GR"/>
                    </a:p>
                  </a:txBody>
                  <a:tcPr/>
                </a:tc>
                <a:tc>
                  <a:txBody>
                    <a:bodyPr/>
                    <a:lstStyle/>
                    <a:p>
                      <a:pPr algn="l">
                        <a:lnSpc>
                          <a:spcPts val="1600"/>
                        </a:lnSpc>
                        <a:spcAft>
                          <a:spcPts val="200"/>
                        </a:spcAft>
                      </a:pPr>
                      <a:r>
                        <a:rPr lang="el-GR" sz="1200" dirty="0">
                          <a:solidFill>
                            <a:srgbClr val="000000"/>
                          </a:solidFill>
                          <a:effectLst/>
                          <a:latin typeface="Calibri"/>
                          <a:ea typeface="Times New Roman"/>
                          <a:cs typeface="Cambria"/>
                        </a:rPr>
                        <a:t>Ππ.4: Περιοδικές Αναφορές Προόδου </a:t>
                      </a:r>
                      <a:r>
                        <a:rPr lang="el-GR" sz="1200" dirty="0" smtClean="0">
                          <a:solidFill>
                            <a:srgbClr val="000000"/>
                          </a:solidFill>
                          <a:effectLst/>
                          <a:latin typeface="Calibri"/>
                          <a:ea typeface="Times New Roman"/>
                          <a:cs typeface="Cambria"/>
                        </a:rPr>
                        <a:t>(</a:t>
                      </a:r>
                      <a:r>
                        <a:rPr lang="el-GR" sz="1200" dirty="0">
                          <a:solidFill>
                            <a:srgbClr val="000000"/>
                          </a:solidFill>
                          <a:effectLst/>
                          <a:latin typeface="Calibri"/>
                          <a:ea typeface="Times New Roman"/>
                          <a:cs typeface="Cambria"/>
                        </a:rPr>
                        <a:t>πρόσθετο παραδοτέο</a:t>
                      </a:r>
                      <a:r>
                        <a:rPr lang="el-GR" sz="1200" dirty="0" smtClean="0">
                          <a:solidFill>
                            <a:srgbClr val="000000"/>
                          </a:solidFill>
                          <a:effectLst/>
                          <a:latin typeface="Calibri"/>
                          <a:ea typeface="Times New Roman"/>
                          <a:cs typeface="Cambria"/>
                        </a:rPr>
                        <a:t>)</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61721">
                <a:tc vMerge="1">
                  <a:txBody>
                    <a:bodyPr/>
                    <a:lstStyle/>
                    <a:p>
                      <a:endParaRPr lang="el-GR"/>
                    </a:p>
                  </a:txBody>
                  <a:tcPr/>
                </a:tc>
                <a:tc>
                  <a:txBody>
                    <a:bodyPr/>
                    <a:lstStyle/>
                    <a:p>
                      <a:pPr algn="l">
                        <a:lnSpc>
                          <a:spcPts val="1600"/>
                        </a:lnSpc>
                        <a:spcAft>
                          <a:spcPts val="200"/>
                        </a:spcAft>
                      </a:pPr>
                      <a:r>
                        <a:rPr lang="el-GR" sz="1200" dirty="0">
                          <a:solidFill>
                            <a:srgbClr val="000000"/>
                          </a:solidFill>
                          <a:effectLst/>
                          <a:latin typeface="Calibri"/>
                          <a:ea typeface="Times New Roman"/>
                          <a:cs typeface="Cambria"/>
                        </a:rPr>
                        <a:t>Ππ.5: Σχεδιασμός και ανάπτυξη </a:t>
                      </a:r>
                      <a:r>
                        <a:rPr lang="el-GR" sz="1200" dirty="0" smtClean="0">
                          <a:solidFill>
                            <a:srgbClr val="000000"/>
                          </a:solidFill>
                          <a:effectLst/>
                          <a:latin typeface="Calibri"/>
                          <a:ea typeface="Times New Roman"/>
                          <a:cs typeface="Cambria"/>
                        </a:rPr>
                        <a:t>προτύπων (πρόσθετο </a:t>
                      </a:r>
                      <a:r>
                        <a:rPr lang="el-GR" sz="1200" dirty="0">
                          <a:solidFill>
                            <a:srgbClr val="000000"/>
                          </a:solidFill>
                          <a:effectLst/>
                          <a:latin typeface="Calibri"/>
                          <a:ea typeface="Times New Roman"/>
                          <a:cs typeface="Cambria"/>
                        </a:rPr>
                        <a:t>παραδοτέο)</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721">
                <a:tc gridSpan="2">
                  <a:txBody>
                    <a:bodyPr/>
                    <a:lstStyle/>
                    <a:p>
                      <a:pPr algn="ctr">
                        <a:lnSpc>
                          <a:spcPts val="1400"/>
                        </a:lnSpc>
                        <a:spcAft>
                          <a:spcPts val="600"/>
                        </a:spcAft>
                      </a:pPr>
                      <a:r>
                        <a:rPr lang="el-GR" sz="1200" b="1" dirty="0" smtClean="0">
                          <a:effectLst/>
                          <a:latin typeface="Calibri"/>
                          <a:ea typeface="Times New Roman"/>
                          <a:cs typeface="Cambria"/>
                        </a:rPr>
                        <a:t>Φάση Α: Καταγραφή της υφιστάμενης νομοθεσίας ανά τομέα των επιλεγμένων φορέων Κοινωνικής Ασφάλισης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a:lnSpc>
                          <a:spcPts val="1400"/>
                        </a:lnSpc>
                        <a:spcAft>
                          <a:spcPts val="600"/>
                        </a:spcAft>
                      </a:pPr>
                      <a:endParaRPr lang="el-GR"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721">
                <a:tc>
                  <a:txBody>
                    <a:bodyPr/>
                    <a:lstStyle/>
                    <a:p>
                      <a:pPr algn="just">
                        <a:lnSpc>
                          <a:spcPts val="1400"/>
                        </a:lnSpc>
                        <a:spcAft>
                          <a:spcPts val="600"/>
                        </a:spcAft>
                      </a:pPr>
                      <a:r>
                        <a:rPr lang="el-GR" sz="1200" b="1" dirty="0">
                          <a:solidFill>
                            <a:srgbClr val="FFFFFF"/>
                          </a:solidFill>
                          <a:effectLst/>
                          <a:latin typeface="Calibri"/>
                          <a:ea typeface="Times New Roman"/>
                          <a:cs typeface="Cambria"/>
                        </a:rPr>
                        <a:t>ΠΕ 1: Επικαιροποίηση της σχετικής εθνικής νομοθεσίας κανονιστικών πράξεων και λοιπών ρυθμιστικών κειμένων και συλλογή / καταγραφή της σχετικής νομολογίας</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b="1" dirty="0">
                          <a:solidFill>
                            <a:srgbClr val="000000"/>
                          </a:solidFill>
                          <a:effectLst/>
                          <a:latin typeface="Calibri"/>
                          <a:ea typeface="Times New Roman"/>
                          <a:cs typeface="Cambria"/>
                        </a:rPr>
                        <a:t>Π1: Υφιστάμενη νομοθεσία και νομολογία των επιλεγμένων φορέων Κοινωνικής Ασφάλισης</a:t>
                      </a:r>
                      <a:endParaRPr lang="el-GR" sz="1200" b="1"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721">
                <a:tc rowSpan="2">
                  <a:txBody>
                    <a:bodyPr/>
                    <a:lstStyle/>
                    <a:p>
                      <a:pPr algn="just">
                        <a:lnSpc>
                          <a:spcPts val="1400"/>
                        </a:lnSpc>
                        <a:spcAft>
                          <a:spcPts val="600"/>
                        </a:spcAft>
                      </a:pPr>
                      <a:r>
                        <a:rPr lang="el-GR" sz="1200" b="1" dirty="0">
                          <a:solidFill>
                            <a:srgbClr val="FFFFFF"/>
                          </a:solidFill>
                          <a:effectLst/>
                          <a:latin typeface="Calibri"/>
                          <a:ea typeface="Times New Roman"/>
                          <a:cs typeface="Cambria"/>
                        </a:rPr>
                        <a:t>ΠΕ 2: Συγκριτική ποιοτική αξιολόγηση  της υφιστάμενης νομοθεσίας και νομολογίας</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dirty="0">
                          <a:solidFill>
                            <a:srgbClr val="000000"/>
                          </a:solidFill>
                          <a:effectLst/>
                          <a:latin typeface="Calibri"/>
                          <a:ea typeface="Times New Roman"/>
                          <a:cs typeface="Cambria"/>
                        </a:rPr>
                        <a:t>Ππ6.Μελέτη διαβούλευσης με τους επιλεγμένους ΦΚΑ και αποδέκτες νομοθεσίας (πρόσθετο παραδοτέο)</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721">
                <a:tc vMerge="1">
                  <a:txBody>
                    <a:bodyPr/>
                    <a:lstStyle/>
                    <a:p>
                      <a:endParaRPr lang="el-G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dirty="0">
                          <a:solidFill>
                            <a:srgbClr val="000000"/>
                          </a:solidFill>
                          <a:effectLst/>
                          <a:latin typeface="Calibri"/>
                          <a:ea typeface="Times New Roman"/>
                          <a:cs typeface="Cambria"/>
                        </a:rPr>
                        <a:t>Ππ7.Έκθεση αξιολόγησης ποιότητας υφιστάμενης νομοθεσίας επιλεγμένων ΦΚΑ (πρόσθετο παραδοτέο)</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721">
                <a:tc>
                  <a:txBody>
                    <a:bodyPr/>
                    <a:lstStyle/>
                    <a:p>
                      <a:pPr algn="just">
                        <a:lnSpc>
                          <a:spcPts val="1400"/>
                        </a:lnSpc>
                        <a:spcAft>
                          <a:spcPts val="600"/>
                        </a:spcAft>
                      </a:pPr>
                      <a:r>
                        <a:rPr lang="el-GR" sz="1200" b="1" dirty="0">
                          <a:solidFill>
                            <a:srgbClr val="FFFFFF"/>
                          </a:solidFill>
                          <a:effectLst/>
                          <a:latin typeface="Calibri"/>
                          <a:ea typeface="Times New Roman"/>
                          <a:cs typeface="Cambria"/>
                        </a:rPr>
                        <a:t>ΠΕ 3:  </a:t>
                      </a:r>
                      <a:r>
                        <a:rPr lang="el-GR" sz="1200" b="1" dirty="0" err="1">
                          <a:solidFill>
                            <a:srgbClr val="FFFFFF"/>
                          </a:solidFill>
                          <a:effectLst/>
                          <a:latin typeface="Calibri"/>
                          <a:ea typeface="Times New Roman"/>
                          <a:cs typeface="Cambria"/>
                        </a:rPr>
                        <a:t>Επικαιροποίηση</a:t>
                      </a:r>
                      <a:r>
                        <a:rPr lang="el-GR" sz="1200" b="1" dirty="0">
                          <a:solidFill>
                            <a:srgbClr val="FFFFFF"/>
                          </a:solidFill>
                          <a:effectLst/>
                          <a:latin typeface="Calibri"/>
                          <a:ea typeface="Times New Roman"/>
                          <a:cs typeface="Cambria"/>
                        </a:rPr>
                        <a:t> και πρόταση ανάπλασης της υφιστάμενης νομοθεσίας και νομολογίας των επιλεγμένων φορέων κοινωνικής ασφάλισης  </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b="1" dirty="0">
                          <a:solidFill>
                            <a:srgbClr val="000000"/>
                          </a:solidFill>
                          <a:effectLst/>
                          <a:latin typeface="Calibri"/>
                          <a:ea typeface="Times New Roman"/>
                          <a:cs typeface="Cambria"/>
                        </a:rPr>
                        <a:t>Π2: Τεύχος αξιολόγησης – προτάσεις ανάπλασης της νομοθετικής και κανονιστικής ύλης των ΦΚΑ – ανάλυση επιπτώσεων υφιστάμενων ρυθμίσεων</a:t>
                      </a:r>
                      <a:endParaRPr lang="el-GR" sz="1200" b="1"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61231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xmlns="" val="811108463"/>
              </p:ext>
            </p:extLst>
          </p:nvPr>
        </p:nvGraphicFramePr>
        <p:xfrm>
          <a:off x="395536" y="1340769"/>
          <a:ext cx="7992888" cy="2425700"/>
        </p:xfrm>
        <a:graphic>
          <a:graphicData uri="http://schemas.openxmlformats.org/drawingml/2006/table">
            <a:tbl>
              <a:tblPr firstRow="1" firstCol="1" bandRow="1"/>
              <a:tblGrid>
                <a:gridCol w="3996444"/>
                <a:gridCol w="3996444"/>
              </a:tblGrid>
              <a:tr h="111493">
                <a:tc>
                  <a:txBody>
                    <a:bodyPr/>
                    <a:lstStyle/>
                    <a:p>
                      <a:pPr algn="ctr">
                        <a:lnSpc>
                          <a:spcPts val="1700"/>
                        </a:lnSpc>
                        <a:spcAft>
                          <a:spcPts val="200"/>
                        </a:spcAft>
                      </a:pPr>
                      <a:r>
                        <a:rPr lang="en-US" sz="1400" b="1" dirty="0">
                          <a:solidFill>
                            <a:schemeClr val="bg1"/>
                          </a:solidFill>
                          <a:effectLst/>
                          <a:latin typeface="Calibri"/>
                          <a:ea typeface="Times New Roman"/>
                          <a:cs typeface="Cambria"/>
                        </a:rPr>
                        <a:t>ΠΑΚΕΤΟ ΕΡΓΑΣΙΑΣ</a:t>
                      </a:r>
                      <a:endParaRPr lang="el-GR" sz="14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c>
                  <a:txBody>
                    <a:bodyPr/>
                    <a:lstStyle/>
                    <a:p>
                      <a:pPr algn="ctr">
                        <a:lnSpc>
                          <a:spcPts val="1700"/>
                        </a:lnSpc>
                        <a:spcAft>
                          <a:spcPts val="200"/>
                        </a:spcAft>
                      </a:pPr>
                      <a:r>
                        <a:rPr lang="en-US" sz="1400" b="1" dirty="0">
                          <a:solidFill>
                            <a:schemeClr val="bg1"/>
                          </a:solidFill>
                          <a:effectLst/>
                          <a:latin typeface="Calibri"/>
                          <a:ea typeface="Times New Roman"/>
                          <a:cs typeface="Cambria"/>
                        </a:rPr>
                        <a:t>ΠΑΡΑΔΟΤΕΟ</a:t>
                      </a:r>
                      <a:endParaRPr lang="el-GR" sz="1400" dirty="0">
                        <a:solidFill>
                          <a:schemeClr val="bg1"/>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7365D"/>
                    </a:solidFill>
                  </a:tcPr>
                </a:tc>
              </a:tr>
              <a:tr h="93581">
                <a:tc gridSpan="2">
                  <a:txBody>
                    <a:bodyPr/>
                    <a:lstStyle/>
                    <a:p>
                      <a:pPr algn="ctr">
                        <a:lnSpc>
                          <a:spcPts val="1400"/>
                        </a:lnSpc>
                        <a:spcAft>
                          <a:spcPts val="600"/>
                        </a:spcAft>
                      </a:pPr>
                      <a:r>
                        <a:rPr lang="el-GR" sz="1200" b="1" dirty="0">
                          <a:effectLst/>
                          <a:latin typeface="Calibri"/>
                          <a:ea typeface="Times New Roman"/>
                          <a:cs typeface="Cambria"/>
                        </a:rPr>
                        <a:t>Φάση Β. Εκπόνηση προσχεδίου Νόμου Πλαισίου – Κώδικα Τομέα Κοινωνικής Ασφάλισης</a:t>
                      </a:r>
                      <a:endParaRPr lang="el-G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l-GR"/>
                    </a:p>
                  </a:txBody>
                  <a:tcPr/>
                </a:tc>
              </a:tr>
              <a:tr h="332164">
                <a:tc rowSpan="2">
                  <a:txBody>
                    <a:bodyPr/>
                    <a:lstStyle/>
                    <a:p>
                      <a:pPr algn="just">
                        <a:lnSpc>
                          <a:spcPts val="1400"/>
                        </a:lnSpc>
                        <a:spcAft>
                          <a:spcPts val="600"/>
                        </a:spcAft>
                      </a:pPr>
                      <a:r>
                        <a:rPr lang="el-GR" sz="1200" b="1" dirty="0">
                          <a:solidFill>
                            <a:srgbClr val="FFFFFF"/>
                          </a:solidFill>
                          <a:effectLst/>
                          <a:latin typeface="Calibri"/>
                          <a:ea typeface="Times New Roman"/>
                          <a:cs typeface="Cambria"/>
                        </a:rPr>
                        <a:t>ΠΕ 4 : Εκπόνηση Σχεδίου  Νόμου – κώδικα Τομέα Κοινωνικής Ασφάλισης</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b="1" dirty="0">
                          <a:solidFill>
                            <a:srgbClr val="000000"/>
                          </a:solidFill>
                          <a:effectLst/>
                          <a:latin typeface="Calibri"/>
                          <a:ea typeface="Times New Roman"/>
                          <a:cs typeface="Cambria"/>
                        </a:rPr>
                        <a:t>Π3: Προσχέδιο Νόμου – Κώδικας Τομέα Κοινωνικής Ασφάλισης για το υπό διαμόρφωση νομικό πλαίσιο και τη θεσμική θωράκιση των αποτελεσμάτων του έργου</a:t>
                      </a:r>
                      <a:endParaRPr lang="el-GR" sz="1200" b="1"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214">
                <a:tc vMerge="1">
                  <a:txBody>
                    <a:bodyPr/>
                    <a:lstStyle/>
                    <a:p>
                      <a:endParaRPr lang="el-GR"/>
                    </a:p>
                  </a:txBody>
                  <a:tcPr/>
                </a:tc>
                <a:tc>
                  <a:txBody>
                    <a:bodyPr/>
                    <a:lstStyle/>
                    <a:p>
                      <a:pPr algn="just">
                        <a:lnSpc>
                          <a:spcPts val="1600"/>
                        </a:lnSpc>
                        <a:spcAft>
                          <a:spcPts val="200"/>
                        </a:spcAft>
                      </a:pPr>
                      <a:r>
                        <a:rPr lang="el-GR" sz="1200" dirty="0">
                          <a:solidFill>
                            <a:srgbClr val="000000"/>
                          </a:solidFill>
                          <a:effectLst/>
                          <a:latin typeface="Calibri"/>
                          <a:ea typeface="Times New Roman"/>
                          <a:cs typeface="Cambria"/>
                        </a:rPr>
                        <a:t>Π.π8: Διάγραμμα και βασικές διατάξεις των κανονιστικών πράξεων που προβλέπονται στο νόμο (πρόσθετο παραδοτέο)</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104264">
                <a:tc rowSpan="3">
                  <a:txBody>
                    <a:bodyPr/>
                    <a:lstStyle/>
                    <a:p>
                      <a:pPr algn="just">
                        <a:lnSpc>
                          <a:spcPts val="1400"/>
                        </a:lnSpc>
                        <a:spcAft>
                          <a:spcPts val="600"/>
                        </a:spcAft>
                      </a:pPr>
                      <a:r>
                        <a:rPr lang="el-GR" sz="1200" b="1" dirty="0">
                          <a:solidFill>
                            <a:srgbClr val="FFFFFF"/>
                          </a:solidFill>
                          <a:effectLst/>
                          <a:latin typeface="Calibri"/>
                          <a:ea typeface="Times New Roman"/>
                          <a:cs typeface="Cambria"/>
                        </a:rPr>
                        <a:t>ΠΕ 5 : Αποτίμηση κανονιστικών επιπτώσεων σχεδίου Νόμου Κώδικα Κοινωνικής Ασφάλισης</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just">
                        <a:lnSpc>
                          <a:spcPts val="1600"/>
                        </a:lnSpc>
                        <a:spcAft>
                          <a:spcPts val="200"/>
                        </a:spcAft>
                      </a:pPr>
                      <a:r>
                        <a:rPr lang="el-GR" sz="1200" b="1" dirty="0">
                          <a:solidFill>
                            <a:srgbClr val="000000"/>
                          </a:solidFill>
                          <a:effectLst/>
                          <a:latin typeface="Calibri"/>
                          <a:ea typeface="Times New Roman"/>
                          <a:cs typeface="Cambria"/>
                        </a:rPr>
                        <a:t>Π4: Μελέτη αποτίμησης επιπτώσεων Σχεδίου Νόμου</a:t>
                      </a:r>
                      <a:endParaRPr lang="el-GR" sz="1200" b="1"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264">
                <a:tc vMerge="1">
                  <a:txBody>
                    <a:bodyPr/>
                    <a:lstStyle/>
                    <a:p>
                      <a:endParaRPr lang="el-GR"/>
                    </a:p>
                  </a:txBody>
                  <a:tcPr/>
                </a:tc>
                <a:tc>
                  <a:txBody>
                    <a:bodyPr/>
                    <a:lstStyle/>
                    <a:p>
                      <a:pPr algn="just">
                        <a:lnSpc>
                          <a:spcPts val="1600"/>
                        </a:lnSpc>
                        <a:spcAft>
                          <a:spcPts val="200"/>
                        </a:spcAft>
                      </a:pPr>
                      <a:r>
                        <a:rPr lang="el-GR" sz="1200" b="1" dirty="0">
                          <a:solidFill>
                            <a:srgbClr val="000000"/>
                          </a:solidFill>
                          <a:effectLst/>
                          <a:latin typeface="Calibri"/>
                          <a:ea typeface="Times New Roman"/>
                          <a:cs typeface="Cambria"/>
                        </a:rPr>
                        <a:t>Π5: Αιτιολογική Έκθεση Σχεδίου Νόμου</a:t>
                      </a:r>
                      <a:endParaRPr lang="el-GR" sz="1200" b="1"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32164">
                <a:tc vMerge="1">
                  <a:txBody>
                    <a:bodyPr/>
                    <a:lstStyle/>
                    <a:p>
                      <a:endParaRPr lang="el-GR"/>
                    </a:p>
                  </a:txBody>
                  <a:tcPr/>
                </a:tc>
                <a:tc>
                  <a:txBody>
                    <a:bodyPr/>
                    <a:lstStyle/>
                    <a:p>
                      <a:pPr algn="just">
                        <a:lnSpc>
                          <a:spcPts val="1600"/>
                        </a:lnSpc>
                        <a:spcAft>
                          <a:spcPts val="200"/>
                        </a:spcAft>
                      </a:pPr>
                      <a:r>
                        <a:rPr lang="el-GR" sz="1200" dirty="0">
                          <a:solidFill>
                            <a:srgbClr val="000000"/>
                          </a:solidFill>
                          <a:effectLst/>
                          <a:latin typeface="Calibri"/>
                          <a:ea typeface="Times New Roman"/>
                          <a:cs typeface="Cambria"/>
                        </a:rPr>
                        <a:t>Ππ.9: Πρότυπο εργαλείο συμπλήρωσης Έκθεσης Αποτίμησης Κανονιστικών Επιπτώσεων – Ηλεκτρονική Φόρμα ΑΚΕ (πρόσθετο Παραδοτέο)</a:t>
                      </a:r>
                      <a:endParaRPr lang="el-GR" sz="12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8</a:t>
            </a:fld>
            <a:endParaRPr lang="el-GR"/>
          </a:p>
        </p:txBody>
      </p:sp>
      <p:sp>
        <p:nvSpPr>
          <p:cNvPr id="5" name="Title 4"/>
          <p:cNvSpPr>
            <a:spLocks noGrp="1"/>
          </p:cNvSpPr>
          <p:nvPr>
            <p:ph type="title"/>
          </p:nvPr>
        </p:nvSpPr>
        <p:spPr/>
        <p:txBody>
          <a:bodyPr>
            <a:normAutofit fontScale="90000"/>
          </a:bodyPr>
          <a:lstStyle/>
          <a:p>
            <a:r>
              <a:rPr lang="el-GR" dirty="0"/>
              <a:t>Παραδοτέα ανά Φάση του Έργου</a:t>
            </a:r>
          </a:p>
        </p:txBody>
      </p:sp>
    </p:spTree>
    <p:extLst>
      <p:ext uri="{BB962C8B-B14F-4D97-AF65-F5344CB8AC3E}">
        <p14:creationId xmlns:p14="http://schemas.microsoft.com/office/powerpoint/2010/main" xmlns="" val="2371974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83976"/>
          </a:xfrm>
        </p:spPr>
        <p:txBody>
          <a:bodyPr>
            <a:normAutofit fontScale="40000" lnSpcReduction="20000"/>
          </a:bodyPr>
          <a:lstStyle/>
          <a:p>
            <a:pPr marL="594360" indent="-457200" algn="just"/>
            <a:r>
              <a:rPr lang="el-GR" sz="3500" dirty="0" smtClean="0">
                <a:latin typeface="Calibri" panose="020F0502020204030204" pitchFamily="34" charset="0"/>
              </a:rPr>
              <a:t>Η κωδικοποίηση του νομοθετικού </a:t>
            </a:r>
            <a:r>
              <a:rPr lang="el-GR" sz="3500" dirty="0">
                <a:latin typeface="Calibri" panose="020F0502020204030204" pitchFamily="34" charset="0"/>
              </a:rPr>
              <a:t>πλαισίου των </a:t>
            </a:r>
            <a:r>
              <a:rPr lang="el-GR" sz="3500" dirty="0" smtClean="0">
                <a:latin typeface="Calibri" panose="020F0502020204030204" pitchFamily="34" charset="0"/>
              </a:rPr>
              <a:t>ΦΚΑ για πρώτη </a:t>
            </a:r>
            <a:r>
              <a:rPr lang="el-GR" sz="3500" dirty="0">
                <a:latin typeface="Calibri" panose="020F0502020204030204" pitchFamily="34" charset="0"/>
              </a:rPr>
              <a:t>φορά στην </a:t>
            </a:r>
            <a:r>
              <a:rPr lang="el-GR" sz="3500" dirty="0" smtClean="0">
                <a:latin typeface="Calibri" panose="020F0502020204030204" pitchFamily="34" charset="0"/>
              </a:rPr>
              <a:t>Ελλάδα, προκειμένου να αντιμετωπιστεί η πολυδαίδαλη </a:t>
            </a:r>
            <a:r>
              <a:rPr lang="el-GR" sz="3500" dirty="0">
                <a:latin typeface="Calibri" panose="020F0502020204030204" pitchFamily="34" charset="0"/>
              </a:rPr>
              <a:t>και </a:t>
            </a:r>
            <a:r>
              <a:rPr lang="el-GR" sz="3500" dirty="0" smtClean="0">
                <a:latin typeface="Calibri" panose="020F0502020204030204" pitchFamily="34" charset="0"/>
              </a:rPr>
              <a:t>κατακερματισμένη νομοθεσία </a:t>
            </a:r>
            <a:r>
              <a:rPr lang="el-GR" sz="3500" dirty="0">
                <a:latin typeface="Calibri" panose="020F0502020204030204" pitchFamily="34" charset="0"/>
              </a:rPr>
              <a:t>και </a:t>
            </a:r>
            <a:r>
              <a:rPr lang="el-GR" sz="3500" dirty="0" smtClean="0">
                <a:latin typeface="Calibri" panose="020F0502020204030204" pitchFamily="34" charset="0"/>
              </a:rPr>
              <a:t>νομολογία στον τομέα της κοινωνικής ασφάλισης. Ενδεικτικά, </a:t>
            </a:r>
            <a:r>
              <a:rPr lang="el-GR" sz="3500" dirty="0">
                <a:latin typeface="Calibri" panose="020F0502020204030204" pitchFamily="34" charset="0"/>
              </a:rPr>
              <a:t>χρειάστηκαν περίπου 40.000 σελίδες για την αποτύπωση του </a:t>
            </a:r>
            <a:r>
              <a:rPr lang="el-GR" sz="3500" dirty="0" smtClean="0">
                <a:latin typeface="Calibri" panose="020F0502020204030204" pitchFamily="34" charset="0"/>
              </a:rPr>
              <a:t>νομοθετικού πλαισίου των ΦΚΑ, </a:t>
            </a:r>
            <a:r>
              <a:rPr lang="el-GR" sz="3500" dirty="0">
                <a:latin typeface="Calibri" panose="020F0502020204030204" pitchFamily="34" charset="0"/>
              </a:rPr>
              <a:t>το οποίο καλύπτει τη χρονική περίοδο από το 1940 έως σήμερα και αφορά σε 80 υφιστάμενα και συγχωνευθέντα ταμεία, τομείς και κλάδους (κύριας ασφάλισης, επικουρικής, χορήγησης εφάπαξ, κάλυψης </a:t>
            </a:r>
            <a:r>
              <a:rPr lang="el-GR" sz="3500" dirty="0" smtClean="0">
                <a:latin typeface="Calibri" panose="020F0502020204030204" pitchFamily="34" charset="0"/>
              </a:rPr>
              <a:t>ασθένειας). </a:t>
            </a:r>
          </a:p>
          <a:p>
            <a:pPr marL="594360" indent="-457200" algn="just"/>
            <a:r>
              <a:rPr lang="el-GR" sz="3500" dirty="0" smtClean="0">
                <a:latin typeface="Calibri" pitchFamily="34" charset="0"/>
              </a:rPr>
              <a:t>Το παρόν έργο αποτελεί την εκκίνηση μιας μακροπρόθεσμης βαθμιαίας διαδικασίας εκσυγχρονισμού, εντοπισμού περιθωρίων βελτίωσης και δημιουργίας των βάσεων για την απλούστευση της νομοθεσίας, καθώς και των υφισταμένων πολιτικών για να καταστεί ευχερέστερη η </a:t>
            </a:r>
            <a:r>
              <a:rPr lang="el-GR" sz="3500" dirty="0" smtClean="0">
                <a:latin typeface="Calibri" pitchFamily="34" charset="0"/>
              </a:rPr>
              <a:t>αντικατάσταση </a:t>
            </a:r>
            <a:r>
              <a:rPr lang="el-GR" sz="3500" dirty="0" smtClean="0">
                <a:latin typeface="Calibri" pitchFamily="34" charset="0"/>
              </a:rPr>
              <a:t>παλαιότερων και αναχρονιστικών προσεγγίσεων από ρυθμιστικές πράξεις πιο κατάλληλες και πιο </a:t>
            </a:r>
            <a:r>
              <a:rPr lang="el-GR" sz="3500" dirty="0" smtClean="0">
                <a:latin typeface="Calibri" pitchFamily="34" charset="0"/>
              </a:rPr>
              <a:t>αναλογικές.</a:t>
            </a:r>
          </a:p>
          <a:p>
            <a:pPr marL="594360" indent="-457200" algn="just"/>
            <a:r>
              <a:rPr lang="el-GR" sz="3500" dirty="0" smtClean="0">
                <a:latin typeface="Calibri" pitchFamily="34" charset="0"/>
              </a:rPr>
              <a:t>Η </a:t>
            </a:r>
            <a:r>
              <a:rPr lang="el-GR" sz="3500" dirty="0" smtClean="0">
                <a:latin typeface="Calibri" pitchFamily="34" charset="0"/>
              </a:rPr>
              <a:t>διαμόρφωση ενός σύγχρονου νομοθετικού πλαισίου για τους ΦΚΑ, το οποίο θα συμβάλει στην αντιμετώπιση των χρόνιων προβλημάτων του ασφαλιστικού τομέα της χώρας προς όφελος των αποδεκτών των υπηρεσιών τους, επιτυγχάνοντας τα </a:t>
            </a:r>
            <a:r>
              <a:rPr lang="el-GR" sz="3500" dirty="0" smtClean="0">
                <a:latin typeface="Calibri" pitchFamily="34" charset="0"/>
              </a:rPr>
              <a:t>ακόλουθα:</a:t>
            </a:r>
          </a:p>
          <a:p>
            <a:pPr marL="850392" lvl="1" indent="-457200" algn="just"/>
            <a:r>
              <a:rPr lang="el-GR" sz="3000" dirty="0" smtClean="0">
                <a:latin typeface="Calibri" pitchFamily="34" charset="0"/>
              </a:rPr>
              <a:t>Κωδικοποίηση </a:t>
            </a:r>
            <a:r>
              <a:rPr lang="el-GR" sz="3000" dirty="0" smtClean="0">
                <a:latin typeface="Calibri" pitchFamily="34" charset="0"/>
              </a:rPr>
              <a:t>των διάσπαρτων ρυθμιστικών κανόνων, καταπολέμηση της πολυνομίας και εδραίωση της ασφάλειας </a:t>
            </a:r>
            <a:r>
              <a:rPr lang="el-GR" sz="3000" dirty="0" smtClean="0">
                <a:latin typeface="Calibri" pitchFamily="34" charset="0"/>
              </a:rPr>
              <a:t>δικαίου.</a:t>
            </a:r>
          </a:p>
          <a:p>
            <a:pPr marL="850392" lvl="1" indent="-457200" algn="just"/>
            <a:r>
              <a:rPr lang="el-GR" sz="3000" dirty="0" smtClean="0">
                <a:latin typeface="Calibri" pitchFamily="34" charset="0"/>
              </a:rPr>
              <a:t>Ομαδοποίηση </a:t>
            </a:r>
            <a:r>
              <a:rPr lang="el-GR" sz="3000" dirty="0" smtClean="0">
                <a:latin typeface="Calibri" pitchFamily="34" charset="0"/>
              </a:rPr>
              <a:t>των διατάξεων των επιμέρους τομέων κάθε επιλεγμένου ενοποιημένου Φορέα Κοινωνικής Ασφάλισης, στο γενικότερο πλαίσιο ενός ενιαίου κειμένου.</a:t>
            </a:r>
          </a:p>
          <a:p>
            <a:pPr algn="just"/>
            <a:r>
              <a:rPr lang="el-GR" sz="3500" dirty="0" smtClean="0">
                <a:latin typeface="Calibri" pitchFamily="34" charset="0"/>
              </a:rPr>
              <a:t>Δημιουργήθηκε με τον τρόπο αυτό ένα ενιαίο συνολικό κείμενο, αφαιρέθηκαν οι διατάξεις που δεν ισχύουν πια και τέθηκαν οι βάσεις για την σύνταξη συνολικού κοινωνικοασφαλιστικού κώδικα και την θέσπιση πλέον ενιαίων κανόνων που θα οδηγούν με ασφάλεια ενίσχυση των θεσμικών δυνατοτήτων και της αποτελεσματικότητας των δημοσίων διοικήσεων και των δημοσίων υπηρεσιών. </a:t>
            </a:r>
            <a:endParaRPr lang="el-GR" sz="3500" dirty="0" smtClean="0">
              <a:latin typeface="Calibri" pitchFamily="34" charset="0"/>
            </a:endParaRPr>
          </a:p>
          <a:p>
            <a:pPr algn="just"/>
            <a:r>
              <a:rPr lang="el-GR" sz="3500" dirty="0" smtClean="0">
                <a:latin typeface="Calibri" pitchFamily="34" charset="0"/>
              </a:rPr>
              <a:t>Η </a:t>
            </a:r>
            <a:r>
              <a:rPr lang="el-GR" sz="3500" dirty="0" smtClean="0">
                <a:latin typeface="Calibri" pitchFamily="34" charset="0"/>
              </a:rPr>
              <a:t>αναγνώριση </a:t>
            </a:r>
            <a:r>
              <a:rPr lang="el-GR" sz="3500" dirty="0">
                <a:latin typeface="Calibri" pitchFamily="34" charset="0"/>
              </a:rPr>
              <a:t>της </a:t>
            </a:r>
            <a:r>
              <a:rPr lang="el-GR" sz="3500" dirty="0" smtClean="0">
                <a:latin typeface="Calibri" pitchFamily="34" charset="0"/>
              </a:rPr>
              <a:t>αναγκαιότητας / εφικτότητας της </a:t>
            </a:r>
            <a:r>
              <a:rPr lang="el-GR" sz="3500" dirty="0">
                <a:latin typeface="Calibri" pitchFamily="34" charset="0"/>
              </a:rPr>
              <a:t>κωδικοποίησης της ελληνικής νομοθεσίας για την ενίσχυση των θεσμικών δυνατοτήτων και της αποτελεσματικότητας των δημοσίων διοικήσεων και των δημοσίων </a:t>
            </a:r>
            <a:r>
              <a:rPr lang="el-GR" sz="3500" dirty="0" smtClean="0">
                <a:latin typeface="Calibri" pitchFamily="34" charset="0"/>
              </a:rPr>
              <a:t>υπηρεσιών.</a:t>
            </a:r>
          </a:p>
          <a:p>
            <a:pPr marL="850392" lvl="1" indent="-457200" algn="just"/>
            <a:endParaRPr lang="el-GR" dirty="0" smtClean="0"/>
          </a:p>
          <a:p>
            <a:pPr marL="594360" indent="-457200" algn="just"/>
            <a:endParaRPr lang="el-GR" dirty="0" smtClean="0"/>
          </a:p>
          <a:p>
            <a:pPr marL="594360" indent="-457200" algn="just"/>
            <a:endParaRPr lang="el-GR" dirty="0"/>
          </a:p>
          <a:p>
            <a:pPr marL="594360" indent="-457200" algn="just"/>
            <a:endParaRPr lang="en-US" dirty="0"/>
          </a:p>
          <a:p>
            <a:pPr marL="594360" indent="-457200" algn="just"/>
            <a:endParaRPr lang="el-GR" dirty="0" smtClean="0"/>
          </a:p>
          <a:p>
            <a:pPr marL="137160" indent="0" algn="just">
              <a:buNone/>
            </a:pPr>
            <a:endParaRPr lang="el-GR" dirty="0"/>
          </a:p>
          <a:p>
            <a:pPr marL="137160" indent="0" algn="just">
              <a:buNone/>
            </a:pPr>
            <a:endParaRPr lang="el-GR" dirty="0"/>
          </a:p>
        </p:txBody>
      </p:sp>
      <p:sp>
        <p:nvSpPr>
          <p:cNvPr id="3" name="Date Placeholder 2"/>
          <p:cNvSpPr>
            <a:spLocks noGrp="1"/>
          </p:cNvSpPr>
          <p:nvPr>
            <p:ph type="dt" sz="half" idx="10"/>
          </p:nvPr>
        </p:nvSpPr>
        <p:spPr/>
        <p:txBody>
          <a:bodyPr/>
          <a:lstStyle/>
          <a:p>
            <a:r>
              <a:rPr lang="el-GR" dirty="0"/>
              <a:t>04/4/2016</a:t>
            </a:r>
          </a:p>
        </p:txBody>
      </p:sp>
      <p:sp>
        <p:nvSpPr>
          <p:cNvPr id="4" name="Slide Number Placeholder 3"/>
          <p:cNvSpPr>
            <a:spLocks noGrp="1"/>
          </p:cNvSpPr>
          <p:nvPr>
            <p:ph type="sldNum" sz="quarter" idx="12"/>
          </p:nvPr>
        </p:nvSpPr>
        <p:spPr/>
        <p:txBody>
          <a:bodyPr/>
          <a:lstStyle/>
          <a:p>
            <a:fld id="{46CD2FBD-096F-4A15-ABA6-9DA44FC1C8D9}" type="slidenum">
              <a:rPr lang="el-GR" smtClean="0"/>
              <a:pPr/>
              <a:t>9</a:t>
            </a:fld>
            <a:endParaRPr lang="el-GR"/>
          </a:p>
        </p:txBody>
      </p:sp>
      <p:sp>
        <p:nvSpPr>
          <p:cNvPr id="5" name="Title 4"/>
          <p:cNvSpPr>
            <a:spLocks noGrp="1"/>
          </p:cNvSpPr>
          <p:nvPr>
            <p:ph type="title"/>
          </p:nvPr>
        </p:nvSpPr>
        <p:spPr/>
        <p:txBody>
          <a:bodyPr>
            <a:normAutofit/>
          </a:bodyPr>
          <a:lstStyle/>
          <a:p>
            <a:r>
              <a:rPr lang="el-GR" dirty="0" smtClean="0"/>
              <a:t>Προστιθέμενη αξία του Έργου</a:t>
            </a:r>
            <a:endParaRPr lang="el-GR" dirty="0"/>
          </a:p>
        </p:txBody>
      </p:sp>
    </p:spTree>
    <p:extLst>
      <p:ext uri="{BB962C8B-B14F-4D97-AF65-F5344CB8AC3E}">
        <p14:creationId xmlns:p14="http://schemas.microsoft.com/office/powerpoint/2010/main" xmlns="" val="26387624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978</TotalTime>
  <Words>1194</Words>
  <Application>Microsoft Office PowerPoint</Application>
  <PresentationFormat>Προβολή στην οθόνη (4:3)</PresentationFormat>
  <Paragraphs>141</Paragraphs>
  <Slides>11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11</vt:i4>
      </vt:variant>
    </vt:vector>
  </HeadingPairs>
  <TitlesOfParts>
    <vt:vector size="12" baseType="lpstr">
      <vt:lpstr>Concourse</vt:lpstr>
      <vt:lpstr>Διαφάνεια 1</vt:lpstr>
      <vt:lpstr>Ταυτότητα Έργου</vt:lpstr>
      <vt:lpstr>Βασικά Στοιχεία του Έργου</vt:lpstr>
      <vt:lpstr>Βασικά Στοιχεία του Έργου</vt:lpstr>
      <vt:lpstr>Βασικά Στοιχεία του Έργου</vt:lpstr>
      <vt:lpstr>Φάσεις - Πακέτα Εργασίας Έργου</vt:lpstr>
      <vt:lpstr>Παραδοτέα ανά Φάση του Έργου</vt:lpstr>
      <vt:lpstr>Παραδοτέα ανά Φάση του Έργου</vt:lpstr>
      <vt:lpstr>Προστιθέμενη αξία του Έργου</vt:lpstr>
      <vt:lpstr>Το μέλλον του Έργου</vt:lpstr>
      <vt:lpstr>Διαφάνεια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Stathes Fitsoros</dc:creator>
  <cp:lastModifiedBy>Stathis Fitsoros</cp:lastModifiedBy>
  <cp:revision>86</cp:revision>
  <dcterms:created xsi:type="dcterms:W3CDTF">2015-03-17T09:49:21Z</dcterms:created>
  <dcterms:modified xsi:type="dcterms:W3CDTF">2016-03-30T20:43:26Z</dcterms:modified>
</cp:coreProperties>
</file>